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media/image51.png" ContentType="image/png"/>
  <Override PartName="/ppt/media/image9.jpeg" ContentType="image/jpeg"/>
  <Override PartName="/ppt/media/image28.png" ContentType="image/png"/>
  <Override PartName="/ppt/media/image1.jpeg" ContentType="image/jpeg"/>
  <Override PartName="/ppt/media/image58.png" ContentType="image/png"/>
  <Override PartName="/ppt/media/image4.jpeg" ContentType="image/jpeg"/>
  <Override PartName="/ppt/media/image2.png" ContentType="image/png"/>
  <Override PartName="/ppt/media/image5.png" ContentType="image/png"/>
  <Override PartName="/ppt/media/image48.png" ContentType="image/png"/>
  <Override PartName="/ppt/media/image3.jpeg" ContentType="image/jpeg"/>
  <Override PartName="/ppt/media/image21.png" ContentType="image/png"/>
  <Override PartName="/ppt/media/image6.jpeg" ContentType="image/jpeg"/>
  <Override PartName="/ppt/media/image62.jpeg" ContentType="image/jpe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29.jpeg" ContentType="image/jpeg"/>
  <Override PartName="/ppt/media/image10.png" ContentType="image/png"/>
  <Override PartName="/ppt/media/image66.png" ContentType="image/png"/>
  <Override PartName="/ppt/media/image11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40.jpeg" ContentType="image/jpeg"/>
  <Override PartName="/ppt/media/image20.png" ContentType="image/png"/>
  <Override PartName="/ppt/media/image32.wmf" ContentType="image/x-wmf"/>
  <Override PartName="/ppt/media/image22.png" ContentType="image/png"/>
  <Override PartName="/ppt/media/image34.wmf" ContentType="image/x-wmf"/>
  <Override PartName="/ppt/media/image47.jpeg" ContentType="image/jpeg"/>
  <Override PartName="/ppt/media/image23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41.jpeg" ContentType="image/jpeg"/>
  <Override PartName="/ppt/media/image30.png" ContentType="image/png"/>
  <Override PartName="/ppt/media/image31.jpeg" ContentType="image/jpeg"/>
  <Override PartName="/ppt/media/image33.jpeg" ContentType="image/jpeg"/>
  <Override PartName="/ppt/media/image35.png" ContentType="image/png"/>
  <Override PartName="/ppt/media/image37.jpeg" ContentType="image/jpeg"/>
  <Override PartName="/ppt/media/image36.jpeg" ContentType="image/jpeg"/>
  <Override PartName="/ppt/media/image38.jpeg" ContentType="image/jpeg"/>
  <Override PartName="/ppt/media/image45.png" ContentType="image/png"/>
  <Override PartName="/ppt/media/image39.png" ContentType="image/png"/>
  <Override PartName="/ppt/media/image42.jpeg" ContentType="image/jpeg"/>
  <Override PartName="/ppt/media/image50.png" ContentType="image/png"/>
  <Override PartName="/ppt/media/image43.jpeg" ContentType="image/jpeg"/>
  <Override PartName="/ppt/media/image44.png" ContentType="image/png"/>
  <Override PartName="/ppt/media/image46.png" ContentType="image/png"/>
  <Override PartName="/ppt/media/image49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7.jpeg" ContentType="image/jpeg"/>
  <Override PartName="/ppt/media/image59.png" ContentType="image/png"/>
  <Override PartName="/ppt/media/image60.png" ContentType="image/png"/>
  <Override PartName="/ppt/media/image63.png" ContentType="image/png"/>
  <Override PartName="/ppt/media/image61.jpeg" ContentType="image/jpeg"/>
  <Override PartName="/ppt/media/image64.png" ContentType="image/png"/>
  <Override PartName="/ppt/media/image65.jpeg" ContentType="image/jpeg"/>
  <Override PartName="/ppt/media/image67.png" ContentType="image/png"/>
  <Override PartName="/ppt/media/image68.png" ContentType="image/png"/>
  <Override PartName="/ppt/media/image69.png" ContentType="image/png"/>
  <Override PartName="/ppt/media/image70.jpeg" ContentType="image/jpeg"/>
  <Override PartName="/ppt/media/image71.jpeg" ContentType="image/jpeg"/>
  <Override PartName="/ppt/media/image72.jpeg" ContentType="image/jpeg"/>
  <Override PartName="/ppt/media/image75.png" ContentType="image/png"/>
  <Override PartName="/ppt/media/image76.png" ContentType="image/png"/>
  <Override PartName="/ppt/media/image7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7099200" cy="1023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CustomShape 2"/>
          <p:cNvSpPr/>
          <p:nvPr/>
        </p:nvSpPr>
        <p:spPr>
          <a:xfrm>
            <a:off x="0" y="0"/>
            <a:ext cx="7099200" cy="10234440"/>
          </a:xfrm>
          <a:custGeom>
            <a:avLst/>
            <a:gdLst/>
            <a:ahLst/>
            <a:rect l="0" t="0" r="r" b="b"/>
            <a:pathLst>
              <a:path w="19722" h="2843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8426"/>
                </a:lnTo>
                <a:cubicBezTo>
                  <a:pt x="0" y="28428"/>
                  <a:pt x="1" y="28430"/>
                  <a:pt x="3" y="28430"/>
                </a:cubicBezTo>
                <a:lnTo>
                  <a:pt x="19717" y="28430"/>
                </a:lnTo>
                <a:cubicBezTo>
                  <a:pt x="19719" y="28430"/>
                  <a:pt x="19721" y="28428"/>
                  <a:pt x="19721" y="28426"/>
                </a:cubicBezTo>
                <a:lnTo>
                  <a:pt x="19721" y="3"/>
                </a:lnTo>
                <a:cubicBezTo>
                  <a:pt x="19721" y="1"/>
                  <a:pt x="19719" y="0"/>
                  <a:pt x="1971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>
            <a:off x="0" y="0"/>
            <a:ext cx="7099200" cy="10234440"/>
          </a:xfrm>
          <a:custGeom>
            <a:avLst/>
            <a:gdLst/>
            <a:ahLst/>
            <a:rect l="0" t="0" r="r" b="b"/>
            <a:pathLst>
              <a:path w="19722" h="2843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8426"/>
                </a:lnTo>
                <a:cubicBezTo>
                  <a:pt x="0" y="28428"/>
                  <a:pt x="1" y="28430"/>
                  <a:pt x="3" y="28430"/>
                </a:cubicBezTo>
                <a:lnTo>
                  <a:pt x="19717" y="28430"/>
                </a:lnTo>
                <a:cubicBezTo>
                  <a:pt x="19719" y="28430"/>
                  <a:pt x="19721" y="28428"/>
                  <a:pt x="19721" y="28426"/>
                </a:cubicBezTo>
                <a:lnTo>
                  <a:pt x="19721" y="3"/>
                </a:lnTo>
                <a:cubicBezTo>
                  <a:pt x="19721" y="1"/>
                  <a:pt x="19719" y="0"/>
                  <a:pt x="1971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"/>
          <p:cNvSpPr/>
          <p:nvPr/>
        </p:nvSpPr>
        <p:spPr>
          <a:xfrm>
            <a:off x="0" y="0"/>
            <a:ext cx="3076560" cy="5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5"/>
          <p:cNvSpPr/>
          <p:nvPr/>
        </p:nvSpPr>
        <p:spPr>
          <a:xfrm>
            <a:off x="4021200" y="0"/>
            <a:ext cx="3076560" cy="5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6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4880" cy="383400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b="0" lang="fr-FR" sz="3300" spc="-1" strike="noStrike">
                <a:solidFill>
                  <a:srgbClr val="000000"/>
                </a:solidFill>
                <a:latin typeface="Calibri Light"/>
              </a:rPr>
              <a:t>Cliquez pour déplacer la diapo</a:t>
            </a:r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709200" y="4860720"/>
            <a:ext cx="5676840" cy="460188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Cliquez pour modifier le format des notes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CustomShape 8"/>
          <p:cNvSpPr/>
          <p:nvPr/>
        </p:nvSpPr>
        <p:spPr>
          <a:xfrm>
            <a:off x="0" y="9721800"/>
            <a:ext cx="3076560" cy="51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9"/>
          <p:cNvSpPr>
            <a:spLocks noGrp="1"/>
          </p:cNvSpPr>
          <p:nvPr>
            <p:ph type="sldNum"/>
          </p:nvPr>
        </p:nvSpPr>
        <p:spPr>
          <a:xfrm>
            <a:off x="4020840" y="9721440"/>
            <a:ext cx="3073320" cy="507960"/>
          </a:xfrm>
          <a:prstGeom prst="rect">
            <a:avLst/>
          </a:prstGeom>
        </p:spPr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C935891E-F409-4DD2-A273-76D2A2F8C20F}" type="slidenum">
              <a:rPr b="0" lang="fr-FR" sz="13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13EAFA3E-3AD7-40FE-A8ED-877B21016CB4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252BF37B-B6AD-42DF-AFBE-B6BB6237F876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252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9B3F2BAA-A5D7-43D1-8734-907D392AF3A4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55D81B7B-6D92-4C18-BC59-07247BD3C9D3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25CA6AB1-7EC0-4382-97FF-7EDA46D75110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295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9C3EB97A-A394-460A-916A-F1C9C5C6C8AE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A8E0E021-B360-47AA-AA9D-F5DAAB10E11F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299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2DBDA0BE-C461-4FCD-BD2C-08AD99598238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8A8A9243-1983-425E-98F6-9488A9840441}" type="slidenum">
              <a:rPr b="0" lang="fr-FR" sz="13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3886200" y="9237600"/>
            <a:ext cx="2960640" cy="47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E8C19455-376F-4712-984C-2D752E0C6604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CustomShape 4"/>
          <p:cNvSpPr/>
          <p:nvPr/>
        </p:nvSpPr>
        <p:spPr>
          <a:xfrm>
            <a:off x="3884760" y="8685360"/>
            <a:ext cx="2970000" cy="45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96BAFBA-D315-4576-B32C-B57DEFCC3A06}" type="slidenum">
              <a:rPr b="0" lang="fr-F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>
            <a:off x="3884760" y="8685360"/>
            <a:ext cx="2970000" cy="45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F6FF467-DBA0-4CBD-A8C9-0B8CCAC60DC5}" type="slidenum">
              <a:rPr b="0" lang="fr-F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6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6" name="CustomShape 7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8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EB1CA36-7D06-4F55-8879-8042E0384E41}" type="slidenum">
              <a:rPr b="0" lang="fr-FR" sz="1200" spc="-1" strike="noStrike">
                <a:solidFill>
                  <a:srgbClr val="ffffff"/>
                </a:solidFill>
                <a:latin typeface="Arial"/>
                <a:ea typeface="Microsoft YaHe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F29FADA3-9202-4A7D-A491-3BF2DDF72E6D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310" name="CustomShape 3"/>
          <p:cNvSpPr/>
          <p:nvPr/>
        </p:nvSpPr>
        <p:spPr>
          <a:xfrm>
            <a:off x="709560" y="4861080"/>
            <a:ext cx="5678640" cy="460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/>
          <a:p>
            <a:pPr>
              <a:lnSpc>
                <a:spcPct val="100000"/>
              </a:lnSpc>
              <a:spcBef>
                <a:spcPts val="448"/>
              </a:spcBef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Métiers de la construction durable du bâtiment et des travaux publics 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Cette famille comprend 6 baccalauréats professionnels dont 1 à 3 options : TRAVAUX PUBLICS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TECHNICIEN DU BÂTIMENT : ORGANISATION ET RÉALISATION DU GROS OEUVRE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INTERVENTIONS SUR LE PATRIMOINE BÂTI, OPTION A MAÇONNERIE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INTERVENTIONS SUR LE PATRIMOINE BÂTI, OPTION B CHARPENTE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INTERVENTIONS SUR LE PATRIMOINE BÂTI, OPTION C COUVERTURE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MENUISERIE ALUMINIUM-VERRE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AMÉNAGEMENT ET FINITIONS DU BÂTIMENT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OUVRAGES DU BÂTIMENT : MÉTALLERIE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Métiers de la gestion administrative, du transport et de la logistique 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Cette famille comprend 3 baccalauréats professionnels : GESTION-ADMINISTRATION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LOGISTIQUE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TRANSPORT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Métiers de la relation client 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Cette famille comprend 2 baccalauréats professionnels dont un à deux options: METIERS DU COMMERCE ET DE LA VENTE, OPTION A ANIMATION ET GESTION DE L’ESPACE COMMERCIAL 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OPTION B PROSPECTION CLIENTELE ET VALORISATION DE L’OFFRE COMMERCIALE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METIERS DE L’ACCUEIL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E7B6065E-6A88-48EA-9A51-9CF6E320299F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28092AEB-4B7B-4377-A96D-A0E3FE978D91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314" name="CustomShape 3"/>
          <p:cNvSpPr/>
          <p:nvPr/>
        </p:nvSpPr>
        <p:spPr>
          <a:xfrm>
            <a:off x="709560" y="4861080"/>
            <a:ext cx="5678640" cy="460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/>
          <a:p>
            <a:pPr>
              <a:lnSpc>
                <a:spcPct val="100000"/>
              </a:lnSpc>
              <a:spcBef>
                <a:spcPts val="448"/>
              </a:spcBef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Métiers de la gestion administrative, du transport et de la logistique 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Cette famille comprend 3 baccalauréats professionnels :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GESTION-ADMINISTRATION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LOGISTIQUE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TRANSPORT 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FIN DE 2</a:t>
            </a:r>
            <a:r>
              <a:rPr b="0" lang="fr-FR" sz="1200" spc="-1" strike="noStrike" baseline="30000">
                <a:solidFill>
                  <a:srgbClr val="000000"/>
                </a:solidFill>
                <a:latin typeface="Times New Roman"/>
                <a:ea typeface="Microsoft YaHei"/>
              </a:rPr>
              <a:t>NDE</a:t>
            </a:r>
            <a:r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FAIRE UN CHOIX PARMIS CES 3 BACS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CustomShape 4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94BF970D-5C6F-4E25-B3CE-F3F3C15EA6B7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52419D2F-2E73-4968-8553-5C1E55BA1A28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318" name="CustomShape 3"/>
          <p:cNvSpPr/>
          <p:nvPr/>
        </p:nvSpPr>
        <p:spPr>
          <a:xfrm>
            <a:off x="709560" y="4861080"/>
            <a:ext cx="5678640" cy="460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4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11937383-84DC-4BE9-93F0-3143A8DA0BAA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0D470BD5-A865-46DA-B41E-84D4C9BC2E54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4DEECFFD-0E32-4B6C-91AC-9215D73AE134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323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7E3026D4-24C0-47C2-9506-A7428E55AB3E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669A8E05-86D4-4496-8210-808147964517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327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56A05D37-EE5B-4ED5-B7CB-FE01C2A4AEC1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1FDA2C58-EAF9-432D-954D-B6D02FEF4AE2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331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0115486C-41BD-426C-8D87-C72E606C7F13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1DC8004F-D1D3-4CA8-AF90-612B1463BD98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256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036CF773-B7FF-4D08-B66F-3B3AD4F42854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5B54614C-1D4C-4787-AF5A-4904DAEB2FD5}" type="slidenum"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1122480" y="739800"/>
            <a:ext cx="4483080" cy="369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4"/>
          <p:cNvSpPr/>
          <p:nvPr/>
        </p:nvSpPr>
        <p:spPr>
          <a:xfrm>
            <a:off x="898560" y="4687920"/>
            <a:ext cx="4924440" cy="442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F6296E80-9358-45FF-A4B4-8BDC798623A1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417D4E96-3A09-4A2B-9C68-C88BD4E2AD65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58D89399-C2A8-4418-AFBB-B06AD950EB96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91297828-2DC8-4D0A-9878-9DF3ABD26B2C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013BD57A-B430-446F-954E-73B2D685D555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D02F5B0E-CD39-428C-82AD-A76BA7E0AE18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351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00AF4BBC-5641-4BDC-818D-7886019BB00C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DA89F69D-A8B7-4F32-89E0-9CBECEC8AA3E}" type="slidenum">
              <a:rPr b="0" lang="fr-F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1122480" y="739800"/>
            <a:ext cx="4491000" cy="370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4"/>
          <p:cNvSpPr/>
          <p:nvPr/>
        </p:nvSpPr>
        <p:spPr>
          <a:xfrm>
            <a:off x="898560" y="4687920"/>
            <a:ext cx="4932360" cy="443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F68252A9-3648-4359-8AD3-B3CF7511203D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3229C63D-44C4-4FE3-AEBD-45EB6A24C57D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359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B877A6EA-392C-4E1C-A007-DC197ACA8B8A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7E13655E-23D5-4AD2-B752-B2443ADB6E6F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8D28B1D4-48B0-4240-B9D7-3BED00C06689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366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1D34FD62-FBF2-4B9A-A3D9-DA296F05A677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0D20BC09-F031-40DD-AE19-F5F0FBA2FD1E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260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08418A68-077A-4B34-9380-9F057BBFF0EF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265CEBFD-FB4F-4A1E-9D3A-242B4CBB5C43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BF1DE376-C8E3-438E-863F-F0A2A63F6EE6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880" cy="3837240"/>
          </a:xfrm>
          <a:prstGeom prst="rect">
            <a:avLst/>
          </a:prstGeom>
        </p:spPr>
      </p:sp>
      <p:sp>
        <p:nvSpPr>
          <p:cNvPr id="373" name="CustomShape 4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DA9C32A8-6BFF-4CC8-9AF3-1D4A1C9D02E4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0E54D6C3-4E11-443D-8144-6F041B45A2E2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FE73215F-2F1F-447B-9325-6248D9744CDF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00B3131A-5C90-46D9-954E-72B4E7E65814}" type="slidenum">
              <a:rPr b="0" lang="fr-FR" sz="13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3886200" y="9237600"/>
            <a:ext cx="2960640" cy="47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001B37B9-A635-4D3B-BEF0-238277EB8B55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3884760" y="8685360"/>
            <a:ext cx="2970000" cy="45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8549EF3D-53F5-4697-9242-73FD07795247}" type="slidenum">
              <a:rPr b="0" lang="fr-F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3884760" y="8685360"/>
            <a:ext cx="2970000" cy="45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26219C82-2981-416B-929A-A95746D0564E}" type="slidenum">
              <a:rPr b="0" lang="fr-F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6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0" name="CustomShape 7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8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B519AC01-2F45-4F1B-80A8-E136D5664EB7}" type="slidenum">
              <a:rPr b="0" lang="fr-FR" sz="1200" spc="-1" strike="noStrike">
                <a:solidFill>
                  <a:srgbClr val="ffffff"/>
                </a:solidFill>
                <a:latin typeface="Arial"/>
                <a:ea typeface="Microsoft YaHe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321A256E-33CF-4B9B-8893-4BEFAE06BF30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4021200" y="9721800"/>
            <a:ext cx="3074760" cy="5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DB1D1103-AE47-490F-9874-52965B4E02C8}" type="slidenum">
              <a:rPr b="0" lang="fr-FR" sz="13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3886200" y="9237600"/>
            <a:ext cx="2960640" cy="47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DA00081F-11CB-4F78-8E3E-5AE8C3678419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3884760" y="8685360"/>
            <a:ext cx="2970000" cy="45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0C0AAACB-2B9B-49A5-BD43-57E1C99967CA}" type="slidenum">
              <a:rPr b="0" lang="fr-F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3884760" y="8685360"/>
            <a:ext cx="2970000" cy="45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B8BFA785-DE12-43B0-A1ED-6AF4653A150E}" type="slidenum">
              <a:rPr b="0" lang="fr-F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8" name="CustomShape 7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8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EF17155-2198-45FD-9804-D8C0720817D9}" type="slidenum">
              <a:rPr b="0" lang="fr-FR" sz="1200" spc="-1" strike="noStrike">
                <a:solidFill>
                  <a:srgbClr val="ffffff"/>
                </a:solidFill>
                <a:latin typeface="Arial"/>
                <a:ea typeface="Microsoft YaHei"/>
              </a:rPr>
              <a:t>&lt;numéro&gt;</a:t>
            </a:fld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9AEC8C79-9D32-4F41-A77A-C86F1C42B80F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4AC5E84C-FCB0-4FFA-A204-2E415B5CA04B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4021200" y="9721800"/>
            <a:ext cx="3073320" cy="50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marL="215640" indent="-214200" algn="r">
              <a:lnSpc>
                <a:spcPct val="100000"/>
              </a:lnSpc>
            </a:pPr>
            <a:fld id="{A67F569E-588B-4319-A125-08D5523AA699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&lt;numéro&gt;</a:t>
            </a:fld>
            <a:endParaRPr b="0" lang="fr-FR" sz="1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3440" cy="3835440"/>
          </a:xfrm>
          <a:prstGeom prst="rect">
            <a:avLst/>
          </a:prstGeom>
        </p:spPr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8640" cy="460368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5080" cy="132408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200" y="1825200"/>
            <a:ext cx="78850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200" y="4097520"/>
            <a:ext cx="78850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5080" cy="132408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200" y="1825200"/>
            <a:ext cx="38476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8480" y="1825200"/>
            <a:ext cx="38476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200" y="4097520"/>
            <a:ext cx="38476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8480" y="4097520"/>
            <a:ext cx="38476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5080" cy="132408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200" y="1825200"/>
            <a:ext cx="2538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4360" y="1825200"/>
            <a:ext cx="2538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0160" y="1825200"/>
            <a:ext cx="2538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200" y="4097520"/>
            <a:ext cx="2538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4360" y="4097520"/>
            <a:ext cx="2538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0160" y="4097520"/>
            <a:ext cx="2538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5080" cy="132408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200" y="1825200"/>
            <a:ext cx="7885080" cy="434988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48"/>
              </a:spcBef>
            </a:pPr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5080" cy="132408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200" y="1825200"/>
            <a:ext cx="788508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5080" cy="132408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200" y="1825200"/>
            <a:ext cx="384768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8480" y="1825200"/>
            <a:ext cx="384768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5080" cy="132408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200" y="365040"/>
            <a:ext cx="7885080" cy="613908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48"/>
              </a:spcBef>
            </a:pPr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5080" cy="132408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200" y="1825200"/>
            <a:ext cx="38476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8480" y="1825200"/>
            <a:ext cx="384768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200" y="4097520"/>
            <a:ext cx="38476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5080" cy="132408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200" y="1825200"/>
            <a:ext cx="384768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8480" y="1825200"/>
            <a:ext cx="38476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8480" y="4097520"/>
            <a:ext cx="38476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5080" cy="132408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200" y="1825200"/>
            <a:ext cx="38476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8480" y="1825200"/>
            <a:ext cx="38476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200" y="4097520"/>
            <a:ext cx="788508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5080" cy="132408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b="0" lang="fr-FR" sz="3300" spc="-1" strike="noStrike">
                <a:solidFill>
                  <a:srgbClr val="000000"/>
                </a:solidFill>
                <a:latin typeface="Calibri Light"/>
              </a:rPr>
              <a:t>Cliquez pour éditer le format du texte-titre</a:t>
            </a:r>
            <a:endParaRPr b="0" lang="fr-FR" sz="33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28200" y="1825200"/>
            <a:ext cx="788508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48"/>
              </a:spcBef>
            </a:pPr>
            <a:r>
              <a:rPr b="1" lang="fr-FR" sz="2400" spc="-1" strike="noStrike" u="sng">
                <a:solidFill>
                  <a:srgbClr val="ff0000"/>
                </a:solidFill>
                <a:uFillTx/>
                <a:latin typeface="Times New Roman"/>
              </a:rPr>
              <a:t>Cliquez pour éditer le format du plan de texte</a:t>
            </a:r>
            <a:endParaRPr b="1" lang="fr-FR" sz="2400" spc="-1" strike="noStrike" u="sng">
              <a:solidFill>
                <a:srgbClr val="ff0000"/>
              </a:solidFill>
              <a:uFillTx/>
              <a:latin typeface="Times New Roman"/>
            </a:endParaRPr>
          </a:p>
          <a:p>
            <a:pPr lvl="1" marL="742680" indent="-285480">
              <a:spcBef>
                <a:spcPts val="374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374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374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374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374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374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FR" sz="13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200" y="6356160"/>
            <a:ext cx="2055960" cy="36324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8040" y="6356160"/>
            <a:ext cx="2055600" cy="3632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fld id="{903384CA-4A07-4C27-A0A2-A61F103603DD}" type="slidenum">
              <a:rPr b="0" lang="fr-FR" sz="900" spc="-1" strike="noStrike">
                <a:solidFill>
                  <a:srgbClr val="898989"/>
                </a:solidFill>
                <a:latin typeface="Arial"/>
              </a:rPr>
              <a:t>&lt;numéro&gt;</a:t>
            </a:fld>
            <a:endParaRPr b="0" lang="fr-FR" sz="9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wmf"/><Relationship Id="rId3" Type="http://schemas.openxmlformats.org/officeDocument/2006/relationships/image" Target="../media/image33.jpeg"/><Relationship Id="rId4" Type="http://schemas.openxmlformats.org/officeDocument/2006/relationships/image" Target="../media/image34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png"/><Relationship Id="rId3" Type="http://schemas.openxmlformats.org/officeDocument/2006/relationships/hyperlink" Target="https://www.choisirmonmetier-paysdelaloire.fr/" TargetMode="External"/><Relationship Id="rId4" Type="http://schemas.openxmlformats.org/officeDocument/2006/relationships/hyperlink" Target="https://choisirmonapprentissage-paysdelaloire.fr/" TargetMode="External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jpeg"/><Relationship Id="rId9" Type="http://schemas.openxmlformats.org/officeDocument/2006/relationships/image" Target="../media/image71.jpeg"/><Relationship Id="rId10" Type="http://schemas.openxmlformats.org/officeDocument/2006/relationships/image" Target="../media/image72.jpe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" descr=""/>
          <p:cNvPicPr/>
          <p:nvPr/>
        </p:nvPicPr>
        <p:blipFill>
          <a:blip r:embed="rId1"/>
          <a:stretch/>
        </p:blipFill>
        <p:spPr>
          <a:xfrm>
            <a:off x="119160" y="106200"/>
            <a:ext cx="3512880" cy="1266840"/>
          </a:xfrm>
          <a:prstGeom prst="rect">
            <a:avLst/>
          </a:prstGeom>
          <a:ln>
            <a:noFill/>
          </a:ln>
        </p:spPr>
      </p:pic>
      <p:pic>
        <p:nvPicPr>
          <p:cNvPr id="51" name="Picture 2" descr=""/>
          <p:cNvPicPr/>
          <p:nvPr/>
        </p:nvPicPr>
        <p:blipFill>
          <a:blip r:embed="rId2"/>
          <a:stretch/>
        </p:blipFill>
        <p:spPr>
          <a:xfrm>
            <a:off x="1884240" y="774720"/>
            <a:ext cx="6766200" cy="110340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468360" y="3503520"/>
            <a:ext cx="3854520" cy="88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Mardi 21 novembre 2023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Collège Marcelle Baron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2678040" y="5445000"/>
            <a:ext cx="5545080" cy="94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1f4e79"/>
                </a:solidFill>
                <a:latin typeface="Arial"/>
                <a:ea typeface="Microsoft YaHei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Mme ETIENNE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Psychologue de l’Education Nationale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 –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Spécialité Conseil en Orientation -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4" name="Picture 5" descr=""/>
          <p:cNvPicPr/>
          <p:nvPr/>
        </p:nvPicPr>
        <p:blipFill>
          <a:blip r:embed="rId3"/>
          <a:stretch/>
        </p:blipFill>
        <p:spPr>
          <a:xfrm>
            <a:off x="4716360" y="1996920"/>
            <a:ext cx="3248280" cy="275436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" descr=""/>
          <p:cNvPicPr/>
          <p:nvPr/>
        </p:nvPicPr>
        <p:blipFill>
          <a:blip r:embed="rId1"/>
          <a:srcRect l="5622" t="17227" r="0" b="0"/>
          <a:stretch/>
        </p:blipFill>
        <p:spPr>
          <a:xfrm>
            <a:off x="628560" y="1292400"/>
            <a:ext cx="8264520" cy="543708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1149480" y="189000"/>
            <a:ext cx="7886520" cy="75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90000"/>
              </a:lnSpc>
            </a:pPr>
            <a:r>
              <a:rPr b="1" lang="fr-FR" sz="3200" spc="-1" strike="noStrike">
                <a:solidFill>
                  <a:srgbClr val="002060"/>
                </a:solidFill>
                <a:latin typeface="Arial"/>
                <a:ea typeface="Microsoft YaHei"/>
              </a:rPr>
              <a:t>Les Procédures d’Affectation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 rot="20280000">
            <a:off x="-214200" y="1169640"/>
            <a:ext cx="313056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fr-FR" sz="2000" spc="-1" strike="noStrike" u="sng">
                <a:solidFill>
                  <a:srgbClr val="c00000"/>
                </a:solidFill>
                <a:uFillTx/>
                <a:latin typeface="Arial"/>
                <a:ea typeface="Microsoft YaHei"/>
              </a:rPr>
              <a:t>2 types de procédures :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900000" y="4941720"/>
            <a:ext cx="3600720" cy="152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Notes 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Compétences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Capacités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Les coefficients varient selon la formation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724040" y="1928880"/>
            <a:ext cx="5695920" cy="13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971640" y="260280"/>
            <a:ext cx="73072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32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1" lang="fr-FR" sz="3600" spc="-1" strike="noStrike">
                <a:solidFill>
                  <a:srgbClr val="ff0000"/>
                </a:solidFill>
                <a:latin typeface="Arial"/>
                <a:ea typeface="Microsoft YaHei"/>
              </a:rPr>
              <a:t>« Service en ligne  Orientation »</a:t>
            </a:r>
            <a:endParaRPr b="0" lang="fr-FR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9" name="Image 6" descr=""/>
          <p:cNvPicPr/>
          <p:nvPr/>
        </p:nvPicPr>
        <p:blipFill>
          <a:blip r:embed="rId1"/>
          <a:stretch/>
        </p:blipFill>
        <p:spPr>
          <a:xfrm>
            <a:off x="430200" y="1413000"/>
            <a:ext cx="8283600" cy="50623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724040" y="1928880"/>
            <a:ext cx="5695920" cy="13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876240" y="260280"/>
            <a:ext cx="74026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32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1" lang="fr-FR" sz="3600" spc="-1" strike="noStrike">
                <a:solidFill>
                  <a:srgbClr val="ff0000"/>
                </a:solidFill>
                <a:latin typeface="Arial"/>
                <a:ea typeface="Microsoft YaHei"/>
              </a:rPr>
              <a:t>« Service en ligne  Orientation »</a:t>
            </a:r>
            <a:endParaRPr b="0" lang="fr-FR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2" name="Image 4" descr=""/>
          <p:cNvPicPr/>
          <p:nvPr/>
        </p:nvPicPr>
        <p:blipFill>
          <a:blip r:embed="rId1"/>
          <a:stretch/>
        </p:blipFill>
        <p:spPr>
          <a:xfrm>
            <a:off x="876240" y="1928880"/>
            <a:ext cx="7642440" cy="4859280"/>
          </a:xfrm>
          <a:prstGeom prst="rect">
            <a:avLst/>
          </a:prstGeom>
          <a:ln>
            <a:noFill/>
          </a:ln>
        </p:spPr>
      </p:pic>
      <p:pic>
        <p:nvPicPr>
          <p:cNvPr id="113" name="Image 2" descr=""/>
          <p:cNvPicPr/>
          <p:nvPr/>
        </p:nvPicPr>
        <p:blipFill>
          <a:blip r:embed="rId2"/>
          <a:stretch/>
        </p:blipFill>
        <p:spPr>
          <a:xfrm>
            <a:off x="1752480" y="1096920"/>
            <a:ext cx="5889600" cy="63972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" descr=""/>
          <p:cNvPicPr/>
          <p:nvPr/>
        </p:nvPicPr>
        <p:blipFill>
          <a:blip r:embed="rId1"/>
          <a:stretch/>
        </p:blipFill>
        <p:spPr>
          <a:xfrm>
            <a:off x="12600" y="20520"/>
            <a:ext cx="2667240" cy="96048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1979640" y="981000"/>
            <a:ext cx="5832360" cy="80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57240">
            <a:solidFill>
              <a:srgbClr val="3465a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7680" rIns="67680" tIns="35280" bIns="35280" anchor="b">
            <a:normAutofit/>
          </a:bodyPr>
          <a:p>
            <a:pPr algn="ctr">
              <a:lnSpc>
                <a:spcPct val="100000"/>
              </a:lnSpc>
            </a:pPr>
            <a:r>
              <a:rPr b="1" lang="fr-FR" sz="4500" spc="-1" strike="noStrike">
                <a:solidFill>
                  <a:srgbClr val="002060"/>
                </a:solidFill>
                <a:latin typeface="Arial"/>
                <a:ea typeface="Microsoft YaHei"/>
              </a:rPr>
              <a:t>Voies d’orientation</a:t>
            </a:r>
            <a:endParaRPr b="0" lang="fr-FR" sz="45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6" name="Picture 2" descr=""/>
          <p:cNvPicPr/>
          <p:nvPr/>
        </p:nvPicPr>
        <p:blipFill>
          <a:blip r:embed="rId2"/>
          <a:stretch/>
        </p:blipFill>
        <p:spPr>
          <a:xfrm>
            <a:off x="2940120" y="2124000"/>
            <a:ext cx="3263760" cy="2237040"/>
          </a:xfrm>
          <a:prstGeom prst="rect">
            <a:avLst/>
          </a:prstGeom>
          <a:ln>
            <a:noFill/>
          </a:ln>
        </p:spPr>
      </p:pic>
      <p:pic>
        <p:nvPicPr>
          <p:cNvPr id="117" name="Picture 3" descr=""/>
          <p:cNvPicPr/>
          <p:nvPr/>
        </p:nvPicPr>
        <p:blipFill>
          <a:blip r:embed="rId3"/>
          <a:stretch/>
        </p:blipFill>
        <p:spPr>
          <a:xfrm>
            <a:off x="2940120" y="4361040"/>
            <a:ext cx="3263760" cy="223668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" descr=""/>
          <p:cNvPicPr/>
          <p:nvPr/>
        </p:nvPicPr>
        <p:blipFill>
          <a:blip r:embed="rId1"/>
          <a:stretch/>
        </p:blipFill>
        <p:spPr>
          <a:xfrm>
            <a:off x="12600" y="20520"/>
            <a:ext cx="2183040" cy="78588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934920" y="681120"/>
            <a:ext cx="7886880" cy="9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90000"/>
              </a:lnSpc>
            </a:pPr>
            <a:r>
              <a:rPr b="1" lang="fr-FR" sz="40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La Voie professionnelle</a:t>
            </a:r>
            <a:endParaRPr b="0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0" name="Text Box 2" descr=""/>
          <p:cNvPicPr/>
          <p:nvPr/>
        </p:nvPicPr>
        <p:blipFill>
          <a:blip r:embed="rId2"/>
          <a:stretch/>
        </p:blipFill>
        <p:spPr>
          <a:xfrm>
            <a:off x="49320" y="1779480"/>
            <a:ext cx="9002520" cy="507852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179280" y="2924280"/>
            <a:ext cx="8785440" cy="2952720"/>
          </a:xfrm>
          <a:prstGeom prst="rect">
            <a:avLst/>
          </a:prstGeom>
          <a:solidFill>
            <a:srgbClr val="f2f2f2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marL="171360" indent="-169920">
              <a:lnSpc>
                <a:spcPct val="90000"/>
              </a:lnSpc>
              <a:spcBef>
                <a:spcPts val="748"/>
              </a:spcBef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48"/>
              </a:spcBef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48"/>
              </a:spcBef>
            </a:pPr>
            <a:r>
              <a:rPr b="0" lang="fr-FR" sz="1800" spc="-1" strike="noStrike" u="sng">
                <a:solidFill>
                  <a:srgbClr val="002060"/>
                </a:solidFill>
                <a:uFillTx/>
                <a:latin typeface="Calibri"/>
              </a:rPr>
              <a:t>Quelques exemples :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48"/>
              </a:spcBef>
              <a:buClr>
                <a:srgbClr val="2a5010"/>
              </a:buClr>
              <a:buFont typeface="Arial"/>
              <a:buChar char="-"/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</a:rPr>
              <a:t>Métiers de la construction durable, du bâtiment et des travaux publics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( </a:t>
            </a:r>
            <a:r>
              <a:rPr b="0" lang="fr-FR" sz="1600" spc="-1" strike="noStrike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 bac pro Aménagement finitions du bâtiment/ bac pro Ouvrages du bâtiment : métallerie/ bac pro Travaux publics…)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48"/>
              </a:spcBef>
              <a:buClr>
                <a:srgbClr val="2a5010"/>
              </a:buClr>
              <a:buFont typeface="Arial"/>
              <a:buChar char="-"/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</a:rPr>
              <a:t>Métiers de la gestion administrative, du transport et de la logistique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( </a:t>
            </a:r>
            <a:r>
              <a:rPr b="0" lang="fr-FR" sz="1600" spc="-1" strike="noStrike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 bac pro Assistance à la gestion des organisations et de leurs activités/ bac pro logistique/ bac pro Organisation de transport de marchandises)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48"/>
              </a:spcBef>
              <a:buClr>
                <a:srgbClr val="2a5010"/>
              </a:buClr>
              <a:buFont typeface="Arial"/>
              <a:buChar char="-"/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</a:rPr>
              <a:t>Métiers de la relation client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lang="fr-FR" sz="1600" spc="-1" strike="noStrike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bac pro métiers du commerce et de la vente/ bac pro Accueil)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48"/>
              </a:spcBef>
            </a:pP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48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1" lang="fr-FR" sz="1800" spc="-1" strike="noStrike">
                <a:solidFill>
                  <a:srgbClr val="000000"/>
                </a:solidFill>
                <a:latin typeface="Calibri"/>
              </a:rPr>
              <a:t>Métiers du numérique et de la transition énergétique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48"/>
              </a:spcBef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marL="171360" indent="-169920">
              <a:lnSpc>
                <a:spcPct val="82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 descr=""/>
          <p:cNvPicPr/>
          <p:nvPr/>
        </p:nvPicPr>
        <p:blipFill>
          <a:blip r:embed="rId1"/>
          <a:stretch/>
        </p:blipFill>
        <p:spPr>
          <a:xfrm>
            <a:off x="12600" y="20520"/>
            <a:ext cx="2667240" cy="96048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646200" y="836640"/>
            <a:ext cx="7886520" cy="72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90000"/>
              </a:lnSpc>
            </a:pPr>
            <a:r>
              <a:rPr b="1" lang="fr-FR" sz="40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La Voie professionnelle</a:t>
            </a:r>
            <a:endParaRPr b="0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4" name="Picture 3" descr=""/>
          <p:cNvPicPr/>
          <p:nvPr/>
        </p:nvPicPr>
        <p:blipFill>
          <a:blip r:embed="rId2"/>
          <a:srcRect l="23970" t="25139" r="21927" b="43188"/>
          <a:stretch/>
        </p:blipFill>
        <p:spPr>
          <a:xfrm>
            <a:off x="438120" y="1843200"/>
            <a:ext cx="8302680" cy="45576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28560" y="365040"/>
            <a:ext cx="7886880" cy="132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90000"/>
              </a:lnSpc>
            </a:pPr>
            <a:r>
              <a:rPr b="1" lang="fr-FR" sz="40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La Voie professionnelle</a:t>
            </a:r>
            <a:endParaRPr b="0" lang="fr-F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98520" y="2763720"/>
            <a:ext cx="8639280" cy="435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169560" indent="-169560">
              <a:lnSpc>
                <a:spcPct val="95000"/>
              </a:lnSpc>
              <a:buClr>
                <a:srgbClr val="1f4e79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rgbClr val="1f4e79"/>
                </a:solidFill>
                <a:latin typeface="Arial"/>
                <a:ea typeface="Arial"/>
              </a:rPr>
              <a:t>enseignement professionnel   </a:t>
            </a:r>
            <a:r>
              <a:rPr b="1" lang="fr-FR" sz="24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(60% du temps)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85000"/>
              </a:lnSpc>
            </a:pPr>
            <a:r>
              <a:rPr b="1" lang="fr-FR" sz="2400" spc="-1" strike="noStrike">
                <a:solidFill>
                  <a:srgbClr val="ff0000"/>
                </a:solidFill>
                <a:latin typeface="Arial"/>
                <a:ea typeface="Arial"/>
              </a:rPr>
              <a:t>    </a:t>
            </a:r>
            <a:r>
              <a:rPr b="1" lang="fr-FR" sz="2000" spc="-1" strike="noStrike">
                <a:solidFill>
                  <a:srgbClr val="ff0000"/>
                </a:solidFill>
                <a:latin typeface="Arial"/>
                <a:ea typeface="Arial"/>
              </a:rPr>
              <a:t>&gt; </a:t>
            </a:r>
            <a:r>
              <a:rPr b="1" lang="fr-FR" sz="2400" spc="-1" strike="noStrike">
                <a:solidFill>
                  <a:srgbClr val="ff0000"/>
                </a:solidFill>
                <a:latin typeface="Arial"/>
                <a:ea typeface="Arial"/>
              </a:rPr>
              <a:t>acquisition de connaissances et de savoir faire 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85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85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20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95000"/>
              </a:lnSpc>
              <a:buClr>
                <a:srgbClr val="1f4e79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rgbClr val="1f4e79"/>
                </a:solidFill>
                <a:latin typeface="Arial"/>
                <a:ea typeface="Arial"/>
              </a:rPr>
              <a:t>enseignement général et technologique </a:t>
            </a:r>
            <a:r>
              <a:rPr b="1" lang="fr-FR" sz="2400" spc="-1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articulés autour </a:t>
            </a:r>
            <a:r>
              <a:rPr b="1" lang="fr-FR" sz="2400" spc="-1" strike="noStrike">
                <a:solidFill>
                  <a:srgbClr val="ff0000"/>
                </a:solidFill>
                <a:latin typeface="Arial"/>
                <a:ea typeface="Arial"/>
              </a:rPr>
              <a:t>de l’enseignement professionnel 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95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95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20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95000"/>
              </a:lnSpc>
              <a:buClr>
                <a:srgbClr val="1f4e79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rgbClr val="1f4e79"/>
                </a:solidFill>
                <a:latin typeface="Arial"/>
                <a:ea typeface="Arial"/>
              </a:rPr>
              <a:t>T.P. au lycée / mises en situation en entreprise (stages)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82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90000"/>
              </a:lnSpc>
              <a:spcBef>
                <a:spcPts val="748"/>
              </a:spcBef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82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82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82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82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169560" indent="-169560">
              <a:lnSpc>
                <a:spcPct val="90000"/>
              </a:lnSpc>
              <a:spcBef>
                <a:spcPts val="748"/>
              </a:spcBef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7" name="Picture 3" descr=""/>
          <p:cNvPicPr/>
          <p:nvPr/>
        </p:nvPicPr>
        <p:blipFill>
          <a:blip r:embed="rId1"/>
          <a:stretch/>
        </p:blipFill>
        <p:spPr>
          <a:xfrm>
            <a:off x="7738920" y="4471920"/>
            <a:ext cx="1070280" cy="1082880"/>
          </a:xfrm>
          <a:prstGeom prst="rect">
            <a:avLst/>
          </a:prstGeom>
          <a:ln>
            <a:noFill/>
          </a:ln>
        </p:spPr>
      </p:pic>
      <p:pic>
        <p:nvPicPr>
          <p:cNvPr id="128" name="Picture 4" descr=""/>
          <p:cNvPicPr/>
          <p:nvPr/>
        </p:nvPicPr>
        <p:blipFill>
          <a:blip r:embed="rId2"/>
          <a:stretch/>
        </p:blipFill>
        <p:spPr>
          <a:xfrm>
            <a:off x="7404120" y="361800"/>
            <a:ext cx="1739880" cy="2097360"/>
          </a:xfrm>
          <a:prstGeom prst="rect">
            <a:avLst/>
          </a:prstGeom>
          <a:ln>
            <a:noFill/>
          </a:ln>
        </p:spPr>
      </p:pic>
      <p:pic>
        <p:nvPicPr>
          <p:cNvPr id="129" name="Picture 5" descr=""/>
          <p:cNvPicPr/>
          <p:nvPr/>
        </p:nvPicPr>
        <p:blipFill>
          <a:blip r:embed="rId3"/>
          <a:stretch/>
        </p:blipFill>
        <p:spPr>
          <a:xfrm>
            <a:off x="395280" y="1212840"/>
            <a:ext cx="1152360" cy="1519200"/>
          </a:xfrm>
          <a:prstGeom prst="rect">
            <a:avLst/>
          </a:prstGeom>
          <a:ln>
            <a:noFill/>
          </a:ln>
        </p:spPr>
      </p:pic>
      <p:pic>
        <p:nvPicPr>
          <p:cNvPr id="130" name="Picture 6" descr=""/>
          <p:cNvPicPr/>
          <p:nvPr/>
        </p:nvPicPr>
        <p:blipFill>
          <a:blip r:embed="rId4"/>
          <a:stretch/>
        </p:blipFill>
        <p:spPr>
          <a:xfrm rot="3600000">
            <a:off x="342000" y="4490280"/>
            <a:ext cx="912600" cy="136836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554120" y="260280"/>
            <a:ext cx="6035760" cy="57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41400" bIns="414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Domaines PROFESSIONNELS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187280" y="1012680"/>
            <a:ext cx="5977080" cy="7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3" marL="1941480" indent="-341280" algn="ctr">
              <a:lnSpc>
                <a:spcPct val="95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plus de </a:t>
            </a:r>
            <a:r>
              <a:rPr b="1" lang="fr-FR" sz="2000" spc="-1" strike="noStrike">
                <a:solidFill>
                  <a:srgbClr val="ffc000"/>
                </a:solidFill>
                <a:latin typeface="Arial"/>
                <a:ea typeface="Microsoft YaHei"/>
              </a:rPr>
              <a:t>80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Bacs Pros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 algn="ctr">
              <a:lnSpc>
                <a:spcPct val="95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plus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de </a:t>
            </a:r>
            <a:r>
              <a:rPr b="1" lang="fr-FR" sz="2000" spc="-1" strike="noStrike">
                <a:solidFill>
                  <a:srgbClr val="ffc000"/>
                </a:solidFill>
                <a:latin typeface="Arial"/>
                <a:ea typeface="Microsoft YaHei"/>
              </a:rPr>
              <a:t>200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CAP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3" name="Image 1" descr=""/>
          <p:cNvPicPr/>
          <p:nvPr/>
        </p:nvPicPr>
        <p:blipFill>
          <a:blip r:embed="rId1"/>
          <a:stretch/>
        </p:blipFill>
        <p:spPr>
          <a:xfrm>
            <a:off x="0" y="1741320"/>
            <a:ext cx="9144000" cy="483552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708360" y="2195640"/>
            <a:ext cx="5256360" cy="2385720"/>
          </a:xfrm>
          <a:prstGeom prst="rect">
            <a:avLst/>
          </a:prstGeom>
          <a:solidFill>
            <a:srgbClr val="ffffcc"/>
          </a:solidFill>
          <a:ln w="25560">
            <a:solidFill>
              <a:srgbClr val="89a4a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BAC PRO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Dispense une formation dans un domaine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d’activité.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Il peut être un tremplin pour une poursuite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d’études.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276120" y="2211480"/>
            <a:ext cx="3256200" cy="2369880"/>
          </a:xfrm>
          <a:prstGeom prst="rect">
            <a:avLst/>
          </a:prstGeom>
          <a:solidFill>
            <a:srgbClr val="ffffcc"/>
          </a:solidFill>
          <a:ln w="25560">
            <a:solidFill>
              <a:srgbClr val="89a4a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  <a:spcBef>
                <a:spcPts val="899"/>
              </a:spcBef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CAP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99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Prépare à un métier précis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99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( CAP Ebéniste, Charpente, 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99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Cuisine…)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99"/>
              </a:spcBef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124080" y="247680"/>
            <a:ext cx="4111920" cy="558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7680" rIns="67680" tIns="35280" bIns="3528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CAP ou BAC PRO 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3532320" y="1252440"/>
            <a:ext cx="2768400" cy="49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5280" bIns="3528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c00000"/>
                </a:solidFill>
                <a:latin typeface="Arial"/>
                <a:ea typeface="Microsoft YaHei"/>
              </a:rPr>
              <a:t>DIFFÉRENCES</a:t>
            </a:r>
            <a:endParaRPr b="0" lang="fr-FR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-41400" y="5186520"/>
            <a:ext cx="9185400" cy="143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5280" bIns="35280" anchor="ctr">
            <a:normAutofit fontScale="94000"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Certaines formations professionnelles 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ont plus de demandes que de places…</a:t>
            </a:r>
            <a:br/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fr-FR" sz="2000" spc="-1" strike="noStrike">
                <a:solidFill>
                  <a:srgbClr val="0066ff"/>
                </a:solidFill>
                <a:latin typeface="Arial"/>
                <a:ea typeface="Microsoft YaHei"/>
              </a:rPr>
              <a:t>Sélection sur dossier de 3</a:t>
            </a:r>
            <a:r>
              <a:rPr b="1" lang="fr-FR" sz="2000" spc="-1" strike="noStrike" baseline="30000">
                <a:solidFill>
                  <a:srgbClr val="0066ff"/>
                </a:solidFill>
                <a:latin typeface="Arial"/>
                <a:ea typeface="Microsoft YaHei"/>
              </a:rPr>
              <a:t>ème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9" name="Picture 6" descr=""/>
          <p:cNvPicPr/>
          <p:nvPr/>
        </p:nvPicPr>
        <p:blipFill>
          <a:blip r:embed="rId1"/>
          <a:stretch/>
        </p:blipFill>
        <p:spPr>
          <a:xfrm>
            <a:off x="277920" y="5373720"/>
            <a:ext cx="1052280" cy="888840"/>
          </a:xfrm>
          <a:prstGeom prst="rect">
            <a:avLst/>
          </a:prstGeom>
          <a:ln>
            <a:noFill/>
          </a:ln>
        </p:spPr>
      </p:pic>
      <p:pic>
        <p:nvPicPr>
          <p:cNvPr id="140" name="Picture 1" descr=""/>
          <p:cNvPicPr/>
          <p:nvPr/>
        </p:nvPicPr>
        <p:blipFill>
          <a:blip r:embed="rId2"/>
          <a:stretch/>
        </p:blipFill>
        <p:spPr>
          <a:xfrm>
            <a:off x="12600" y="20520"/>
            <a:ext cx="2667240" cy="96048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124080" y="247680"/>
            <a:ext cx="4184640" cy="558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b0f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7680" rIns="67680" tIns="35280" bIns="3528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CAP ou BAC PRO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826920" y="1104840"/>
            <a:ext cx="1425960" cy="368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EXEMPLES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146160" y="1544760"/>
            <a:ext cx="7943760" cy="2041920"/>
          </a:xfrm>
          <a:prstGeom prst="rect">
            <a:avLst/>
          </a:prstGeom>
          <a:solidFill>
            <a:srgbClr val="ffffff"/>
          </a:solidFill>
          <a:ln w="9360">
            <a:solidFill>
              <a:srgbClr val="333f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En fonction du domaine professionnel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  <a:ea typeface="Microsoft YaHei"/>
              </a:rPr>
              <a:t>2</a:t>
            </a:r>
            <a:r>
              <a:rPr b="1" lang="fr-FR" sz="1600" spc="-1" strike="noStrike" baseline="30000">
                <a:solidFill>
                  <a:srgbClr val="002060"/>
                </a:solidFill>
                <a:latin typeface="Arial"/>
                <a:ea typeface="Microsoft YaHei"/>
              </a:rPr>
              <a:t>nde</a:t>
            </a:r>
            <a:r>
              <a:rPr b="1" lang="fr-FR" sz="1600" spc="-1" strike="noStrike">
                <a:solidFill>
                  <a:srgbClr val="002060"/>
                </a:solidFill>
                <a:latin typeface="Arial"/>
                <a:ea typeface="Microsoft YaHei"/>
              </a:rPr>
              <a:t> pro métiers de la relation client </a:t>
            </a:r>
            <a:r>
              <a:rPr b="0" lang="fr-FR" sz="1600" spc="-1" strike="noStrike">
                <a:solidFill>
                  <a:srgbClr val="002060"/>
                </a:solidFill>
                <a:latin typeface="Arial"/>
                <a:ea typeface="Microsoft YaHei"/>
              </a:rPr>
              <a:t>au Lycée N. Mandela à Nantes :         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taux de pression: 14,89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  <a:ea typeface="Microsoft YaHei"/>
              </a:rPr>
              <a:t> </a:t>
            </a:r>
            <a:r>
              <a:rPr b="1" lang="fr-FR" sz="1600" spc="-1" strike="noStrike">
                <a:solidFill>
                  <a:srgbClr val="002060"/>
                </a:solidFill>
                <a:latin typeface="Arial"/>
                <a:ea typeface="Microsoft YaHei"/>
              </a:rPr>
              <a:t>2</a:t>
            </a:r>
            <a:r>
              <a:rPr b="1" lang="fr-FR" sz="1600" spc="-1" strike="noStrike" baseline="30000">
                <a:solidFill>
                  <a:srgbClr val="002060"/>
                </a:solidFill>
                <a:latin typeface="Arial"/>
                <a:ea typeface="Microsoft YaHei"/>
              </a:rPr>
              <a:t>nde</a:t>
            </a:r>
            <a:r>
              <a:rPr b="1" lang="fr-FR" sz="1600" spc="-1" strike="noStrike">
                <a:solidFill>
                  <a:srgbClr val="002060"/>
                </a:solidFill>
                <a:latin typeface="Arial"/>
                <a:ea typeface="Microsoft YaHei"/>
              </a:rPr>
              <a:t> pro Plastiques et composites </a:t>
            </a:r>
            <a:r>
              <a:rPr b="0" lang="fr-FR" sz="1600" spc="-1" strike="noStrike">
                <a:solidFill>
                  <a:srgbClr val="002060"/>
                </a:solidFill>
                <a:latin typeface="Arial"/>
                <a:ea typeface="Microsoft YaHei"/>
              </a:rPr>
              <a:t>au Lycée Savarières à St Sébastien sur Loire :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taux de pression: 0,83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2446200" y="3784680"/>
            <a:ext cx="6086520" cy="2437560"/>
          </a:xfrm>
          <a:prstGeom prst="rect">
            <a:avLst/>
          </a:prstGeom>
          <a:solidFill>
            <a:srgbClr val="ffffff"/>
          </a:solidFill>
          <a:ln w="9360">
            <a:solidFill>
              <a:srgbClr val="333f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En fonction de l’établissement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0" lang="fr-FR" sz="1600" spc="-1" strike="noStrike">
                <a:solidFill>
                  <a:srgbClr val="002060"/>
                </a:solidFill>
                <a:latin typeface="Arial"/>
                <a:ea typeface="Microsoft YaHei"/>
              </a:rPr>
              <a:t>2</a:t>
            </a:r>
            <a:r>
              <a:rPr b="0" lang="fr-FR" sz="1600" spc="-1" strike="noStrike" baseline="30000">
                <a:solidFill>
                  <a:srgbClr val="002060"/>
                </a:solidFill>
                <a:latin typeface="Arial"/>
                <a:ea typeface="Microsoft YaHei"/>
              </a:rPr>
              <a:t>nde</a:t>
            </a:r>
            <a:r>
              <a:rPr b="0" lang="fr-FR" sz="1600" spc="-1" strike="noStrike">
                <a:solidFill>
                  <a:srgbClr val="002060"/>
                </a:solidFill>
                <a:latin typeface="Arial"/>
                <a:ea typeface="Microsoft YaHei"/>
              </a:rPr>
              <a:t>  pro ASSP* au Lycée MOQUET- LENOIR à Châteaubriant : 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                                   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taux de pression: 2,27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0" lang="fr-FR" sz="1600" spc="-1" strike="noStrike">
                <a:solidFill>
                  <a:srgbClr val="002060"/>
                </a:solidFill>
                <a:latin typeface="Arial"/>
                <a:ea typeface="Microsoft YaHei"/>
              </a:rPr>
              <a:t>2</a:t>
            </a:r>
            <a:r>
              <a:rPr b="0" lang="fr-FR" sz="1600" spc="-1" strike="noStrike" baseline="30000">
                <a:solidFill>
                  <a:srgbClr val="002060"/>
                </a:solidFill>
                <a:latin typeface="Arial"/>
                <a:ea typeface="Microsoft YaHei"/>
              </a:rPr>
              <a:t>nde</a:t>
            </a:r>
            <a:r>
              <a:rPr b="0" lang="fr-FR" sz="1600" spc="-1" strike="noStrike">
                <a:solidFill>
                  <a:srgbClr val="002060"/>
                </a:solidFill>
                <a:latin typeface="Arial"/>
                <a:ea typeface="Microsoft YaHei"/>
              </a:rPr>
              <a:t>  pro ASSP* au lycée Léonard DE VINCI à Nantes :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                                   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taux de pression: 5,47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*ASSP : Accompagnement Soins et Services à la Personne </a:t>
            </a: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179280" y="6419880"/>
            <a:ext cx="72741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ff0000"/>
                </a:solidFill>
                <a:latin typeface="Arial"/>
                <a:ea typeface="Microsoft YaHei"/>
              </a:rPr>
              <a:t>Taux de pression : Chiffres juin 2022</a:t>
            </a: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6" name="Picture 1" descr=""/>
          <p:cNvPicPr/>
          <p:nvPr/>
        </p:nvPicPr>
        <p:blipFill>
          <a:blip r:embed="rId1"/>
          <a:stretch/>
        </p:blipFill>
        <p:spPr>
          <a:xfrm>
            <a:off x="12600" y="20520"/>
            <a:ext cx="2667240" cy="96048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"/>
          <p:cNvPicPr/>
          <p:nvPr/>
        </p:nvPicPr>
        <p:blipFill>
          <a:blip r:embed="rId1"/>
          <a:stretch/>
        </p:blipFill>
        <p:spPr>
          <a:xfrm>
            <a:off x="119160" y="146160"/>
            <a:ext cx="2868480" cy="1035000"/>
          </a:xfrm>
          <a:prstGeom prst="rect">
            <a:avLst/>
          </a:prstGeom>
          <a:ln>
            <a:noFill/>
          </a:ln>
        </p:spPr>
      </p:pic>
      <p:pic>
        <p:nvPicPr>
          <p:cNvPr id="56" name="Picture 2" descr=""/>
          <p:cNvPicPr/>
          <p:nvPr/>
        </p:nvPicPr>
        <p:blipFill>
          <a:blip r:embed="rId2"/>
          <a:stretch/>
        </p:blipFill>
        <p:spPr>
          <a:xfrm>
            <a:off x="2146320" y="731880"/>
            <a:ext cx="6912000" cy="156672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179280" y="2133720"/>
            <a:ext cx="4176720" cy="178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Au Collège Marcelle Baron :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Lundi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Rdv à prendre à l’accueil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179280" y="4632480"/>
            <a:ext cx="8964720" cy="173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18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Au CIO (Centre d’Information et d’Orientation) de Châteaubriant :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1f4e79"/>
                </a:solidFill>
                <a:latin typeface="Arial"/>
                <a:ea typeface="Microsoft YaHei"/>
              </a:rPr>
              <a:t>02.40.81.14.09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1f4e79"/>
                </a:solidFill>
                <a:latin typeface="Arial"/>
                <a:ea typeface="Microsoft YaHei"/>
              </a:rPr>
              <a:t>Entretiens individuels sur rendez-vous 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1f4e79"/>
                </a:solidFill>
                <a:latin typeface="Arial"/>
                <a:ea typeface="Microsoft YaHei"/>
              </a:rPr>
              <a:t>-&gt;Mme ETIENNE : le Mardi</a:t>
            </a:r>
            <a:r>
              <a:rPr b="0" lang="fr-FR" sz="1800" spc="-1" strike="noStrike">
                <a:solidFill>
                  <a:srgbClr val="1f4e79"/>
                </a:solidFill>
                <a:latin typeface="Arial"/>
                <a:ea typeface="Microsoft YaHei"/>
              </a:rPr>
              <a:t> </a:t>
            </a:r>
            <a:r>
              <a:rPr b="1" lang="fr-FR" sz="1800" spc="-1" strike="noStrike">
                <a:solidFill>
                  <a:srgbClr val="1f4e79"/>
                </a:solidFill>
                <a:latin typeface="Arial"/>
                <a:ea typeface="Microsoft YaHei"/>
              </a:rPr>
              <a:t>après-midi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1f4e79"/>
                </a:solidFill>
                <a:latin typeface="Arial"/>
                <a:ea typeface="Microsoft YaHei"/>
              </a:rPr>
              <a:t>Permanences Mme ETIENNE pendant les vacances de Noël : 3 et 4 janvier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9" name="Picture 5" descr=""/>
          <p:cNvPicPr/>
          <p:nvPr/>
        </p:nvPicPr>
        <p:blipFill>
          <a:blip r:embed="rId3"/>
          <a:srcRect l="25002" t="23917" r="32063" b="20613"/>
          <a:stretch/>
        </p:blipFill>
        <p:spPr>
          <a:xfrm rot="780000">
            <a:off x="5181480" y="2425320"/>
            <a:ext cx="1625760" cy="157500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237960" y="1573200"/>
            <a:ext cx="4354560" cy="4165560"/>
          </a:xfrm>
          <a:custGeom>
            <a:avLst/>
            <a:gdLst/>
            <a:ahLst/>
            <a:rect l="0" t="0" r="r" b="b"/>
            <a:pathLst>
              <a:path w="12098" h="11573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1567"/>
                </a:lnTo>
                <a:cubicBezTo>
                  <a:pt x="0" y="11569"/>
                  <a:pt x="2" y="11572"/>
                  <a:pt x="4" y="11572"/>
                </a:cubicBezTo>
                <a:lnTo>
                  <a:pt x="12092" y="11572"/>
                </a:lnTo>
                <a:cubicBezTo>
                  <a:pt x="12094" y="11572"/>
                  <a:pt x="12097" y="11569"/>
                  <a:pt x="12097" y="11567"/>
                </a:cubicBezTo>
                <a:lnTo>
                  <a:pt x="12097" y="4"/>
                </a:lnTo>
                <a:cubicBezTo>
                  <a:pt x="12097" y="2"/>
                  <a:pt x="12094" y="0"/>
                  <a:pt x="12092" y="0"/>
                </a:cubicBezTo>
                <a:lnTo>
                  <a:pt x="4" y="0"/>
                </a:lnTo>
              </a:path>
            </a:pathLst>
          </a:custGeom>
          <a:solidFill>
            <a:srgbClr val="fff2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/>
          <a:p>
            <a:pPr marL="284040" indent="-284040">
              <a:lnSpc>
                <a:spcPct val="74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Sous statut scolaire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        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donc vacances scolaires)</a:t>
            </a:r>
            <a:r>
              <a:rPr b="0" lang="ar-SA" sz="1600" spc="-1" strike="noStrike">
                <a:solidFill>
                  <a:srgbClr val="000000"/>
                </a:solidFill>
                <a:latin typeface="Arial"/>
                <a:ea typeface="Arial"/>
              </a:rPr>
              <a:t>‏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</a:pP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Enseignement professionnel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au LP et en stage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12 semaines en CAP 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22 semaines en Bac pro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</a:pP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Inscription dans un LP public par l'intermédiaire du collège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284040" indent="-284040">
              <a:lnSpc>
                <a:spcPct val="74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-Taux plus élevé de poursuite d'études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4646520" y="1569960"/>
            <a:ext cx="4319640" cy="4165560"/>
          </a:xfrm>
          <a:custGeom>
            <a:avLst/>
            <a:gdLst/>
            <a:ahLst/>
            <a:rect l="0" t="0" r="r" b="b"/>
            <a:pathLst>
              <a:path w="12000" h="11573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1567"/>
                </a:lnTo>
                <a:cubicBezTo>
                  <a:pt x="0" y="11569"/>
                  <a:pt x="2" y="11572"/>
                  <a:pt x="4" y="11572"/>
                </a:cubicBezTo>
                <a:lnTo>
                  <a:pt x="11995" y="11572"/>
                </a:lnTo>
                <a:cubicBezTo>
                  <a:pt x="11997" y="11572"/>
                  <a:pt x="11999" y="11569"/>
                  <a:pt x="11999" y="11567"/>
                </a:cubicBezTo>
                <a:lnTo>
                  <a:pt x="11999" y="4"/>
                </a:lnTo>
                <a:cubicBezTo>
                  <a:pt x="11999" y="2"/>
                  <a:pt x="11997" y="0"/>
                  <a:pt x="11995" y="0"/>
                </a:cubicBezTo>
                <a:lnTo>
                  <a:pt x="4" y="0"/>
                </a:lnTo>
              </a:path>
            </a:pathLst>
          </a:custGeom>
          <a:solidFill>
            <a:srgbClr val="c5e0b4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2000"/>
          </a:bodyPr>
          <a:p>
            <a:pPr>
              <a:lnSpc>
                <a:spcPct val="74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Sous statut salarié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    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(donc 5 semaines de congés payés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)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Enseignement professionnel chez un employeur.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(Enseignement général et technique au CFA)</a:t>
            </a:r>
            <a:r>
              <a:rPr b="0" lang="ar-SA" sz="1600" spc="-1" strike="noStrike">
                <a:solidFill>
                  <a:srgbClr val="000000"/>
                </a:solidFill>
                <a:latin typeface="Arial"/>
                <a:ea typeface="Arial"/>
              </a:rPr>
              <a:t>‏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4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Le jeune et sa famille doivent trouver une entreprise qui se charge de l'incription en CFA.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-Salaire (25% du smic la 1</a:t>
            </a:r>
            <a:r>
              <a:rPr b="0" lang="fr-FR" sz="18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ère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 année)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-Expérience du monde du travail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74000"/>
              </a:lnSpc>
            </a:pP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1077840" y="963720"/>
            <a:ext cx="2879640" cy="539640"/>
          </a:xfrm>
          <a:custGeom>
            <a:avLst/>
            <a:gdLst/>
            <a:ahLst/>
            <a:rect l="0" t="0" r="r" b="b"/>
            <a:pathLst>
              <a:path w="8001" h="15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495"/>
                </a:lnTo>
                <a:cubicBezTo>
                  <a:pt x="0" y="1497"/>
                  <a:pt x="2" y="1500"/>
                  <a:pt x="4" y="1500"/>
                </a:cubicBezTo>
                <a:lnTo>
                  <a:pt x="7995" y="1500"/>
                </a:lnTo>
                <a:cubicBezTo>
                  <a:pt x="7997" y="1500"/>
                  <a:pt x="8000" y="1497"/>
                  <a:pt x="8000" y="1495"/>
                </a:cubicBezTo>
                <a:lnTo>
                  <a:pt x="8000" y="4"/>
                </a:lnTo>
                <a:cubicBezTo>
                  <a:pt x="8000" y="2"/>
                  <a:pt x="7997" y="0"/>
                  <a:pt x="7995" y="0"/>
                </a:cubicBezTo>
                <a:lnTo>
                  <a:pt x="4" y="0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rmAutofit/>
          </a:bodyPr>
          <a:p>
            <a:pPr>
              <a:lnSpc>
                <a:spcPct val="74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Lycée professionnel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5186520" y="963720"/>
            <a:ext cx="3240000" cy="539640"/>
          </a:xfrm>
          <a:custGeom>
            <a:avLst/>
            <a:gdLst/>
            <a:ahLst/>
            <a:rect l="0" t="0" r="r" b="b"/>
            <a:pathLst>
              <a:path w="9002" h="15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495"/>
                </a:lnTo>
                <a:cubicBezTo>
                  <a:pt x="0" y="1497"/>
                  <a:pt x="2" y="1500"/>
                  <a:pt x="4" y="1500"/>
                </a:cubicBezTo>
                <a:lnTo>
                  <a:pt x="8996" y="1500"/>
                </a:lnTo>
                <a:cubicBezTo>
                  <a:pt x="8998" y="1500"/>
                  <a:pt x="9001" y="1497"/>
                  <a:pt x="9001" y="1495"/>
                </a:cubicBezTo>
                <a:lnTo>
                  <a:pt x="9001" y="4"/>
                </a:lnTo>
                <a:cubicBezTo>
                  <a:pt x="9001" y="2"/>
                  <a:pt x="8998" y="0"/>
                  <a:pt x="8996" y="0"/>
                </a:cubicBezTo>
                <a:lnTo>
                  <a:pt x="4" y="0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rmAutofit/>
          </a:bodyPr>
          <a:p>
            <a:pPr>
              <a:lnSpc>
                <a:spcPct val="74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Apprentissage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1511280" y="5830920"/>
            <a:ext cx="6915240" cy="900000"/>
          </a:xfrm>
          <a:custGeom>
            <a:avLst/>
            <a:gdLst/>
            <a:ahLst/>
            <a:rect l="0" t="0" r="r" b="b"/>
            <a:pathLst>
              <a:path w="19211" h="2502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496"/>
                </a:lnTo>
                <a:cubicBezTo>
                  <a:pt x="0" y="2498"/>
                  <a:pt x="2" y="2501"/>
                  <a:pt x="4" y="2501"/>
                </a:cubicBezTo>
                <a:lnTo>
                  <a:pt x="19205" y="2501"/>
                </a:lnTo>
                <a:cubicBezTo>
                  <a:pt x="19207" y="2501"/>
                  <a:pt x="19210" y="2498"/>
                  <a:pt x="19210" y="2496"/>
                </a:cubicBezTo>
                <a:lnTo>
                  <a:pt x="19210" y="4"/>
                </a:lnTo>
                <a:cubicBezTo>
                  <a:pt x="19210" y="2"/>
                  <a:pt x="19207" y="0"/>
                  <a:pt x="19205" y="0"/>
                </a:cubicBezTo>
                <a:lnTo>
                  <a:pt x="4" y="0"/>
                </a:lnTo>
              </a:path>
            </a:pathLst>
          </a:custGeom>
          <a:solidFill>
            <a:srgbClr val="5b9bd5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rmAutofit/>
          </a:bodyPr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Au vu de la difficulté de trouver une entreprise,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faire des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voeux 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                         </a:t>
            </a:r>
            <a:r>
              <a:rPr b="1" lang="fr-FR" sz="20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en Lycée Professionnel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CustomShape 6"/>
          <p:cNvSpPr/>
          <p:nvPr/>
        </p:nvSpPr>
        <p:spPr>
          <a:xfrm>
            <a:off x="168120" y="-762120"/>
            <a:ext cx="1819440" cy="16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7"/>
          <p:cNvSpPr/>
          <p:nvPr/>
        </p:nvSpPr>
        <p:spPr>
          <a:xfrm>
            <a:off x="168120" y="-762120"/>
            <a:ext cx="1819440" cy="16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4" name="Picture 8" descr=""/>
          <p:cNvPicPr/>
          <p:nvPr/>
        </p:nvPicPr>
        <p:blipFill>
          <a:blip r:embed="rId1"/>
          <a:stretch/>
        </p:blipFill>
        <p:spPr>
          <a:xfrm>
            <a:off x="817560" y="5979960"/>
            <a:ext cx="743040" cy="658800"/>
          </a:xfrm>
          <a:prstGeom prst="rect">
            <a:avLst/>
          </a:prstGeom>
          <a:ln>
            <a:noFill/>
          </a:ln>
        </p:spPr>
      </p:pic>
      <p:sp>
        <p:nvSpPr>
          <p:cNvPr id="155" name="CustomShape 8"/>
          <p:cNvSpPr/>
          <p:nvPr/>
        </p:nvSpPr>
        <p:spPr>
          <a:xfrm>
            <a:off x="1622520" y="155520"/>
            <a:ext cx="666108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fr-FR" sz="32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Préparation d’un CAP ou BAC PRO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CustomShape 9"/>
          <p:cNvSpPr/>
          <p:nvPr/>
        </p:nvSpPr>
        <p:spPr>
          <a:xfrm>
            <a:off x="3710160" y="6294600"/>
            <a:ext cx="1623960" cy="398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i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par sécurité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628560" y="230040"/>
            <a:ext cx="7886880" cy="1049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ae3f3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Calibri Light"/>
                <a:ea typeface="Microsoft YaHei"/>
              </a:rPr>
              <a:t>Important 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50920" y="1276200"/>
            <a:ext cx="7886520" cy="435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1280" indent="-341280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fr-FR" sz="2400" spc="-1" strike="noStrike" u="sng">
                <a:solidFill>
                  <a:srgbClr val="ff0000"/>
                </a:solidFill>
                <a:uFillTx/>
                <a:latin typeface="Times New Roman"/>
              </a:rPr>
              <a:t>Les mini-stages en LP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78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78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78000"/>
              </a:lnSpc>
            </a:pPr>
            <a:r>
              <a:rPr b="1" lang="fr-FR" sz="2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C’est </a:t>
            </a:r>
            <a:r>
              <a:rPr b="1" lang="fr-FR" sz="2400" spc="-1" strike="noStrike">
                <a:solidFill>
                  <a:srgbClr val="0e5672"/>
                </a:solidFill>
                <a:latin typeface="Times New Roman"/>
              </a:rPr>
              <a:t>découvrir</a:t>
            </a: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78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une </a:t>
            </a: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voie professionnelle, 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78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78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un </a:t>
            </a:r>
            <a:r>
              <a:rPr b="1" lang="fr-FR" sz="2400" spc="-1" strike="noStrike">
                <a:solidFill>
                  <a:srgbClr val="000000"/>
                </a:solidFill>
                <a:latin typeface="Times New Roman"/>
              </a:rPr>
              <a:t>lycée professionnel, 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78000"/>
              </a:lnSpc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78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latin typeface="Times New Roman"/>
              </a:rPr>
              <a:t>pendant une demi-journée sur temps scolaire.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78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78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fr-FR" sz="2400" spc="-1" strike="noStrike" u="sng">
                <a:solidFill>
                  <a:srgbClr val="ff0000"/>
                </a:solidFill>
                <a:uFillTx/>
                <a:latin typeface="Times New Roman"/>
              </a:rPr>
              <a:t>Les portes ouvertes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90000"/>
              </a:lnSpc>
              <a:spcBef>
                <a:spcPts val="748"/>
              </a:spcBef>
            </a:pP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9" name="Picture 3" descr=""/>
          <p:cNvPicPr/>
          <p:nvPr/>
        </p:nvPicPr>
        <p:blipFill>
          <a:blip r:embed="rId1"/>
          <a:stretch/>
        </p:blipFill>
        <p:spPr>
          <a:xfrm>
            <a:off x="1042920" y="5106960"/>
            <a:ext cx="2271960" cy="1397160"/>
          </a:xfrm>
          <a:prstGeom prst="rect">
            <a:avLst/>
          </a:prstGeom>
          <a:ln>
            <a:noFill/>
          </a:ln>
        </p:spPr>
      </p:pic>
      <p:pic>
        <p:nvPicPr>
          <p:cNvPr id="160" name="Picture 4" descr=""/>
          <p:cNvPicPr/>
          <p:nvPr/>
        </p:nvPicPr>
        <p:blipFill>
          <a:blip r:embed="rId2"/>
          <a:stretch/>
        </p:blipFill>
        <p:spPr>
          <a:xfrm>
            <a:off x="6227640" y="1884240"/>
            <a:ext cx="2400480" cy="1495440"/>
          </a:xfrm>
          <a:prstGeom prst="rect">
            <a:avLst/>
          </a:prstGeom>
          <a:ln>
            <a:noFill/>
          </a:ln>
        </p:spPr>
      </p:pic>
      <p:pic>
        <p:nvPicPr>
          <p:cNvPr id="161" name="Picture 5" descr=""/>
          <p:cNvPicPr/>
          <p:nvPr/>
        </p:nvPicPr>
        <p:blipFill>
          <a:blip r:embed="rId3"/>
          <a:stretch/>
        </p:blipFill>
        <p:spPr>
          <a:xfrm>
            <a:off x="5724360" y="4341960"/>
            <a:ext cx="2183040" cy="189072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" descr=""/>
          <p:cNvPicPr/>
          <p:nvPr/>
        </p:nvPicPr>
        <p:blipFill>
          <a:blip r:embed="rId1"/>
          <a:stretch/>
        </p:blipFill>
        <p:spPr>
          <a:xfrm>
            <a:off x="165240" y="158760"/>
            <a:ext cx="2666880" cy="960480"/>
          </a:xfrm>
          <a:prstGeom prst="rect">
            <a:avLst/>
          </a:prstGeom>
          <a:ln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1332000" y="727200"/>
            <a:ext cx="7454880" cy="118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90000"/>
              </a:lnSpc>
            </a:pPr>
            <a:br/>
            <a:r>
              <a:rPr b="1" lang="fr-FR" sz="3200" spc="-1" strike="noStrike">
                <a:solidFill>
                  <a:srgbClr val="0e5672"/>
                </a:solidFill>
                <a:latin typeface="Century Gothic"/>
              </a:rPr>
              <a:t>CHOISIR LA VOIE GENERALE ET TECHNOLOGIQUE</a:t>
            </a:r>
            <a:br/>
            <a:endParaRPr b="0" lang="fr-F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4" name="Picture 2" descr=""/>
          <p:cNvPicPr/>
          <p:nvPr/>
        </p:nvPicPr>
        <p:blipFill>
          <a:blip r:embed="rId2"/>
          <a:stretch/>
        </p:blipFill>
        <p:spPr>
          <a:xfrm>
            <a:off x="3124080" y="2422440"/>
            <a:ext cx="3024360" cy="4446720"/>
          </a:xfrm>
          <a:prstGeom prst="rect">
            <a:avLst/>
          </a:prstGeom>
          <a:ln w="76320">
            <a:solidFill>
              <a:srgbClr val="dae3f3"/>
            </a:solidFill>
            <a:miter/>
          </a:ln>
        </p:spPr>
      </p:pic>
      <p:pic>
        <p:nvPicPr>
          <p:cNvPr id="165" name="Picture 3" descr=""/>
          <p:cNvPicPr/>
          <p:nvPr/>
        </p:nvPicPr>
        <p:blipFill>
          <a:blip r:embed="rId3"/>
          <a:stretch/>
        </p:blipFill>
        <p:spPr>
          <a:xfrm>
            <a:off x="5502240" y="1927080"/>
            <a:ext cx="3273480" cy="3951360"/>
          </a:xfrm>
          <a:prstGeom prst="rect">
            <a:avLst/>
          </a:prstGeom>
          <a:ln>
            <a:noFill/>
          </a:ln>
        </p:spPr>
      </p:pic>
      <p:pic>
        <p:nvPicPr>
          <p:cNvPr id="166" name="Picture 4" descr=""/>
          <p:cNvPicPr/>
          <p:nvPr/>
        </p:nvPicPr>
        <p:blipFill>
          <a:blip r:embed="rId4"/>
          <a:stretch/>
        </p:blipFill>
        <p:spPr>
          <a:xfrm>
            <a:off x="208080" y="2084400"/>
            <a:ext cx="3413160" cy="285912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Table 1"/>
          <p:cNvGraphicFramePr/>
          <p:nvPr/>
        </p:nvGraphicFramePr>
        <p:xfrm>
          <a:off x="725400" y="2044800"/>
          <a:ext cx="7692840" cy="4778640"/>
        </p:xfrm>
        <a:graphic>
          <a:graphicData uri="http://schemas.openxmlformats.org/drawingml/2006/table">
            <a:tbl>
              <a:tblPr/>
              <a:tblGrid>
                <a:gridCol w="5564160"/>
                <a:gridCol w="2129040"/>
              </a:tblGrid>
              <a:tr h="298080">
                <a:tc>
                  <a:txBody>
                    <a:bodyPr lIns="68400" rIns="68400" tIns="33840" bIns="33840"/>
                    <a:p>
                      <a:pPr>
                        <a:lnSpc>
                          <a:spcPct val="108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Enseignements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432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  <a:tc>
                  <a:tcPr marL="68400" marR="684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432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</a:tr>
              <a:tr h="363960">
                <a:tc gridSpan="2">
                  <a:txBody>
                    <a:bodyPr lIns="68400" rIns="68400" tIns="33840" bIns="33840"/>
                    <a:p>
                      <a:pPr algn="ctr">
                        <a:lnSpc>
                          <a:spcPct val="108000"/>
                        </a:lnSpc>
                      </a:pPr>
                      <a:r>
                        <a:rPr b="1" lang="fr-FR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Enseignements Communs : 26h </a:t>
                      </a:r>
                      <a:endParaRPr b="0" lang="fr-FR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ffffff"/>
                      </a:solidFill>
                    </a:lnL>
                    <a:lnT w="432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dbe9c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949120">
                <a:tc>
                  <a:txBody>
                    <a:bodyPr lIns="68400" rIns="68400" tIns="33840" bIns="33840"/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Français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Histoire-géographie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LVA et LVB (enveloppe globalisée)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Sciences économiques et sociales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Mathématiques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Physique-chimie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Sciences de la vie et de la Terre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Éducation physique et sportive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Enseignement moral et civique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Sciences numériques et technologie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 lIns="68400" rIns="68400" tIns="33840" bIns="33840"/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h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h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 h 30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h 30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 h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h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h 30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 h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18 h annuelles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h 30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4000"/>
                        </a:lnSpc>
                      </a:pP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B w="1440">
                      <a:solidFill>
                        <a:srgbClr val="ffffff"/>
                      </a:solidFill>
                    </a:lnB>
                    <a:solidFill>
                      <a:srgbClr val="eef4e8"/>
                    </a:solidFill>
                  </a:tcPr>
                </a:tc>
              </a:tr>
              <a:tr h="856440">
                <a:tc>
                  <a:txBody>
                    <a:bodyPr lIns="68400" rIns="68400" tIns="33840" bIns="33840"/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Accompagnement personnalisé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Accompagnement au choix de l’orientation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Heures de vie de classe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dbe9cd"/>
                    </a:solidFill>
                  </a:tcPr>
                </a:tc>
                <a:tc>
                  <a:tcPr marL="68400" marR="684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dbe9cd"/>
                    </a:solidFill>
                  </a:tcPr>
                </a:tc>
              </a:tr>
              <a:tr h="342360">
                <a:tc gridSpan="2">
                  <a:tcPr marL="68400" marR="68400">
                    <a:lnL w="1440">
                      <a:solidFill>
                        <a:srgbClr val="ffffff"/>
                      </a:solidFill>
                    </a:lnL>
                    <a:lnT w="144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eef4e8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68" name="CustomShape 2"/>
          <p:cNvSpPr/>
          <p:nvPr/>
        </p:nvSpPr>
        <p:spPr>
          <a:xfrm>
            <a:off x="1773360" y="476280"/>
            <a:ext cx="5597280" cy="1434600"/>
          </a:xfrm>
          <a:prstGeom prst="rect">
            <a:avLst/>
          </a:prstGeom>
          <a:noFill/>
          <a:ln w="93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1f4e79"/>
                </a:solidFill>
                <a:latin typeface="Calibri"/>
              </a:rPr>
              <a:t>Classe de seconde générale </a:t>
            </a:r>
            <a:endParaRPr b="0" lang="fr-FR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1f4e79"/>
                </a:solidFill>
                <a:latin typeface="Calibri"/>
              </a:rPr>
              <a:t>et technologique</a:t>
            </a:r>
            <a:endParaRPr b="0" lang="fr-FR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1f4e79"/>
                </a:solidFill>
                <a:latin typeface="Calibri"/>
              </a:rPr>
              <a:t> </a:t>
            </a:r>
            <a:r>
              <a:rPr b="1" lang="fr-FR" sz="1600" spc="-1" strike="noStrike">
                <a:solidFill>
                  <a:srgbClr val="1f4e79"/>
                </a:solidFill>
                <a:latin typeface="Calibri"/>
              </a:rPr>
              <a:t>approfondissement des matières générales de 3e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74640" y="76320"/>
            <a:ext cx="8058240" cy="794520"/>
          </a:xfrm>
          <a:prstGeom prst="rect">
            <a:avLst/>
          </a:prstGeom>
          <a:noFill/>
          <a:ln w="93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1f4e79"/>
                </a:solidFill>
                <a:latin typeface="Calibri"/>
              </a:rPr>
              <a:t>Classe de seconde générale et technologique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1f4e79"/>
                </a:solidFill>
                <a:latin typeface="Calibri"/>
              </a:rPr>
              <a:t> </a:t>
            </a:r>
            <a:r>
              <a:rPr b="1" lang="fr-FR" sz="1400" spc="-1" strike="noStrike">
                <a:solidFill>
                  <a:srgbClr val="1f4e79"/>
                </a:solidFill>
                <a:latin typeface="Calibri"/>
              </a:rPr>
              <a:t>approfondissement des matières générales de 3e</a:t>
            </a: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70" name="Table 2"/>
          <p:cNvGraphicFramePr/>
          <p:nvPr/>
        </p:nvGraphicFramePr>
        <p:xfrm>
          <a:off x="222120" y="853920"/>
          <a:ext cx="8731080" cy="5303520"/>
        </p:xfrm>
        <a:graphic>
          <a:graphicData uri="http://schemas.openxmlformats.org/drawingml/2006/table">
            <a:tbl>
              <a:tblPr/>
              <a:tblGrid>
                <a:gridCol w="7245360"/>
                <a:gridCol w="1486080"/>
              </a:tblGrid>
              <a:tr h="298440">
                <a:tc gridSpan="2">
                  <a:txBody>
                    <a:bodyPr lIns="68400" rIns="68400" tIns="33840" bIns="33840"/>
                    <a:p>
                      <a:pPr algn="ctr">
                        <a:lnSpc>
                          <a:spcPct val="108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Enseignements Optionnels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ffffff"/>
                      </a:solidFill>
                    </a:lnL>
                    <a:lnT w="1440">
                      <a:solidFill>
                        <a:srgbClr val="ffffff"/>
                      </a:solidFill>
                    </a:lnT>
                    <a:lnB w="432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5005440">
                <a:tc>
                  <a:txBody>
                    <a:bodyPr lIns="68400" rIns="68400" tIns="33840" bIns="33840"/>
                    <a:p>
                      <a:pPr>
                        <a:lnSpc>
                          <a:spcPct val="108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enseignement général au choix parmi :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Langues et cultures de l’Antiquité : </a:t>
                      </a: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latin</a:t>
                      </a: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ou grec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Langue vivante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Arts : </a:t>
                      </a: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arts plastiques </a:t>
                      </a:r>
                      <a:r>
                        <a:rPr b="1" lang="fr-FR" sz="1600" spc="-1" strike="noStrike">
                          <a:solidFill>
                            <a:srgbClr val="0070c0"/>
                          </a:solidFill>
                          <a:latin typeface="Trebuchet MS"/>
                        </a:rPr>
                        <a:t>  </a:t>
                      </a: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</a:t>
                      </a: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ou cinéma-audiovisuel ou danse ou histoire des arts ou musique ou théâtre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Éducation physique et sportive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Arts du cirque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Écologie-agronomie-territoires-développement durable  </a:t>
                      </a:r>
                      <a:r>
                        <a:rPr b="0" i="1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(Lycée agricole)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enseignement technologique au choix parmi :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Management et gestion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Santé et social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Biotechnologies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Sciences et laboratoire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Sciences de l’ingénieur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Création et innovation technologique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Création et culture – design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Hippologie et équitation ou autres pratiques sportives (f)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Pratiques sociales et culturelles (f)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Pratiques professionnelles (f)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432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 lIns="68400" rIns="68400" tIns="33840" bIns="33840"/>
                    <a:p>
                      <a:pPr>
                        <a:lnSpc>
                          <a:spcPct val="108000"/>
                        </a:lnSpc>
                      </a:pPr>
                      <a:endParaRPr b="0" lang="fr-FR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h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h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h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h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h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6 h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h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h 30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h 30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h 30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h 30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h 30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 h 30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6 h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h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 h 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8000"/>
                        </a:lnSpc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72 h annuelles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B w="1440">
                      <a:solidFill>
                        <a:srgbClr val="ffffff"/>
                      </a:solidFill>
                    </a:lnB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  <p:sp>
        <p:nvSpPr>
          <p:cNvPr id="171" name="CustomShape 3"/>
          <p:cNvSpPr/>
          <p:nvPr/>
        </p:nvSpPr>
        <p:spPr>
          <a:xfrm>
            <a:off x="3957480" y="6102360"/>
            <a:ext cx="2721240" cy="368280"/>
          </a:xfrm>
          <a:prstGeom prst="rect">
            <a:avLst/>
          </a:prstGeom>
          <a:solidFill>
            <a:srgbClr val="00b0f0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Microsoft YaHei"/>
              </a:rPr>
              <a:t>lycée Camille Claudel (Blain)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3637080" y="6470640"/>
            <a:ext cx="3362040" cy="369720"/>
          </a:xfrm>
          <a:prstGeom prst="rect">
            <a:avLst/>
          </a:prstGeom>
          <a:solidFill>
            <a:srgbClr val="ffff00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Microsoft YaHei"/>
              </a:rPr>
              <a:t>  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  <a:ea typeface="Microsoft YaHei"/>
              </a:rPr>
              <a:t>lycée Caroline Aigle (Nort sur Erdre)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3637080" y="1482840"/>
            <a:ext cx="158760" cy="1728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6"/>
          <p:cNvSpPr/>
          <p:nvPr/>
        </p:nvSpPr>
        <p:spPr>
          <a:xfrm flipH="1">
            <a:off x="120600" y="6195960"/>
            <a:ext cx="272088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i="1" lang="fr-FR" sz="1400" spc="-1" strike="noStrike">
                <a:solidFill>
                  <a:srgbClr val="0070c0"/>
                </a:solidFill>
                <a:latin typeface="Arial"/>
              </a:rPr>
              <a:t>Enseignements optionnels au :</a:t>
            </a:r>
            <a:endParaRPr b="0" lang="fr-F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2263680" y="1917720"/>
            <a:ext cx="157320" cy="177840"/>
          </a:xfrm>
          <a:prstGeom prst="rect">
            <a:avLst/>
          </a:prstGeom>
          <a:solidFill>
            <a:srgbClr val="00b0f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8"/>
          <p:cNvSpPr/>
          <p:nvPr/>
        </p:nvSpPr>
        <p:spPr>
          <a:xfrm>
            <a:off x="3367080" y="2435400"/>
            <a:ext cx="157320" cy="1774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9"/>
          <p:cNvSpPr/>
          <p:nvPr/>
        </p:nvSpPr>
        <p:spPr>
          <a:xfrm>
            <a:off x="2771640" y="3684600"/>
            <a:ext cx="157320" cy="1778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10"/>
          <p:cNvSpPr/>
          <p:nvPr/>
        </p:nvSpPr>
        <p:spPr>
          <a:xfrm>
            <a:off x="1957320" y="3984480"/>
            <a:ext cx="157320" cy="1796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11"/>
          <p:cNvSpPr/>
          <p:nvPr/>
        </p:nvSpPr>
        <p:spPr>
          <a:xfrm>
            <a:off x="3936960" y="4941720"/>
            <a:ext cx="157320" cy="177840"/>
          </a:xfrm>
          <a:prstGeom prst="rect">
            <a:avLst/>
          </a:prstGeom>
          <a:solidFill>
            <a:srgbClr val="00b0f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659480" y="3571920"/>
            <a:ext cx="4233600" cy="3054240"/>
          </a:xfrm>
          <a:prstGeom prst="rect">
            <a:avLst/>
          </a:prstGeom>
          <a:solidFill>
            <a:srgbClr val="ffffcc"/>
          </a:solidFill>
          <a:ln w="25560">
            <a:solidFill>
              <a:srgbClr val="89a4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"/>
          <p:cNvSpPr/>
          <p:nvPr/>
        </p:nvSpPr>
        <p:spPr>
          <a:xfrm>
            <a:off x="285840" y="3571920"/>
            <a:ext cx="4071960" cy="3054240"/>
          </a:xfrm>
          <a:prstGeom prst="rect">
            <a:avLst/>
          </a:prstGeom>
          <a:solidFill>
            <a:srgbClr val="ffffcc"/>
          </a:solidFill>
          <a:ln w="25560">
            <a:solidFill>
              <a:srgbClr val="89a4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>
            <a:off x="419040" y="1057320"/>
            <a:ext cx="7358040" cy="1857240"/>
          </a:xfrm>
          <a:prstGeom prst="rect">
            <a:avLst/>
          </a:prstGeom>
          <a:solidFill>
            <a:srgbClr val="daedef"/>
          </a:solidFill>
          <a:ln w="25560">
            <a:solidFill>
              <a:srgbClr val="89a4a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4"/>
          <p:cNvSpPr/>
          <p:nvPr/>
        </p:nvSpPr>
        <p:spPr>
          <a:xfrm>
            <a:off x="1300320" y="244440"/>
            <a:ext cx="654336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6699"/>
                </a:solidFill>
                <a:latin typeface="Arial"/>
                <a:ea typeface="Microsoft YaHei"/>
              </a:rPr>
              <a:t>BAC GÉNÉRAL ou TECHNOLOGIQUE</a:t>
            </a:r>
            <a:endParaRPr b="0" lang="fr-FR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628560" y="1068480"/>
            <a:ext cx="6940800" cy="178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50000"/>
              </a:lnSpc>
            </a:pPr>
            <a:r>
              <a:rPr b="1" lang="fr-FR" sz="1800" spc="-1" strike="noStrike">
                <a:solidFill>
                  <a:srgbClr val="c00000"/>
                </a:solidFill>
                <a:latin typeface="Arial"/>
                <a:ea typeface="Microsoft YaHei"/>
              </a:rPr>
              <a:t>RESSEMBLANCES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Se préparent en </a:t>
            </a:r>
            <a:r>
              <a:rPr b="1" lang="fr-FR" sz="1800" spc="-1" strike="noStrike">
                <a:solidFill>
                  <a:srgbClr val="0066ff"/>
                </a:solidFill>
                <a:latin typeface="Arial"/>
                <a:ea typeface="Microsoft YaHei"/>
              </a:rPr>
              <a:t>LGT ou LPO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Ne préparent pas à un diplôme professionnel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b="1" lang="fr-FR" sz="2000" spc="-1" strike="noStrike">
                <a:solidFill>
                  <a:srgbClr val="0066ff"/>
                </a:solidFill>
                <a:latin typeface="Arial"/>
                <a:ea typeface="Microsoft YaHei"/>
              </a:rPr>
              <a:t>Nécessitent de poursuivre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dans l’enseignement supérieur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CustomShape 6"/>
          <p:cNvSpPr/>
          <p:nvPr/>
        </p:nvSpPr>
        <p:spPr>
          <a:xfrm>
            <a:off x="3511440" y="3083040"/>
            <a:ext cx="197604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c00000"/>
                </a:solidFill>
                <a:latin typeface="Arial"/>
                <a:ea typeface="Microsoft YaHei"/>
              </a:rPr>
              <a:t>DIFFÉRENCES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CustomShape 7"/>
          <p:cNvSpPr/>
          <p:nvPr/>
        </p:nvSpPr>
        <p:spPr>
          <a:xfrm>
            <a:off x="214200" y="3909960"/>
            <a:ext cx="419904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2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Enseignements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théoriques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et abstraits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2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1" lang="fr-FR" sz="1800" spc="-1" strike="noStrike">
                <a:solidFill>
                  <a:srgbClr val="006699"/>
                </a:solidFill>
                <a:latin typeface="Arial"/>
                <a:ea typeface="Microsoft YaHei"/>
              </a:rPr>
              <a:t>réfléchir / analyser  / synthétiser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1" lang="fr-FR" sz="1800" spc="-1" strike="noStrike">
                <a:solidFill>
                  <a:srgbClr val="006699"/>
                </a:solidFill>
                <a:latin typeface="Arial"/>
                <a:ea typeface="Microsoft YaHei"/>
              </a:rPr>
              <a:t>       </a:t>
            </a:r>
            <a:r>
              <a:rPr b="1" lang="fr-FR" sz="1800" spc="-1" strike="noStrike">
                <a:solidFill>
                  <a:srgbClr val="006699"/>
                </a:solidFill>
                <a:latin typeface="Arial"/>
                <a:ea typeface="Microsoft YaHei"/>
              </a:rPr>
              <a:t>argumenter / rédiger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1" lang="fr-FR" sz="1800" spc="-1" strike="noStrike">
                <a:solidFill>
                  <a:srgbClr val="006699"/>
                </a:solidFill>
                <a:latin typeface="Arial"/>
                <a:ea typeface="Microsoft YaHei"/>
              </a:rPr>
              <a:t>        </a:t>
            </a:r>
            <a:r>
              <a:rPr b="1" lang="fr-FR" sz="1800" spc="-1" strike="noStrike">
                <a:solidFill>
                  <a:srgbClr val="006699"/>
                </a:solidFill>
                <a:latin typeface="Arial"/>
                <a:ea typeface="Microsoft YaHei"/>
              </a:rPr>
              <a:t>travail personnel important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Préparent plutôt aux études longues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CustomShape 8"/>
          <p:cNvSpPr/>
          <p:nvPr/>
        </p:nvSpPr>
        <p:spPr>
          <a:xfrm>
            <a:off x="1324080" y="3554280"/>
            <a:ext cx="185544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BAC GÉNÉRAL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CustomShape 9"/>
          <p:cNvSpPr/>
          <p:nvPr/>
        </p:nvSpPr>
        <p:spPr>
          <a:xfrm>
            <a:off x="5369040" y="3571920"/>
            <a:ext cx="27594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BAC TECHNOLOGIQUE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CustomShape 10"/>
          <p:cNvSpPr/>
          <p:nvPr/>
        </p:nvSpPr>
        <p:spPr>
          <a:xfrm>
            <a:off x="4656240" y="3940200"/>
            <a:ext cx="4289400" cy="289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1/3 enseignement général et               2/3 enseignement technologique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FR" sz="1800" spc="-1" strike="noStrike">
                <a:solidFill>
                  <a:srgbClr val="0070c0"/>
                </a:solidFill>
                <a:latin typeface="Arial"/>
                <a:ea typeface="Microsoft YaHei"/>
              </a:rPr>
              <a:t>Observer /</a:t>
            </a:r>
            <a:r>
              <a:rPr b="0" lang="fr-FR" sz="1800" spc="-1" strike="noStrike">
                <a:solidFill>
                  <a:srgbClr val="0070c0"/>
                </a:solidFill>
                <a:latin typeface="Arial"/>
                <a:ea typeface="Microsoft YaHei"/>
              </a:rPr>
              <a:t> </a:t>
            </a:r>
            <a:r>
              <a:rPr b="1" lang="fr-FR" sz="1800" spc="-1" strike="noStrike">
                <a:solidFill>
                  <a:srgbClr val="0070c0"/>
                </a:solidFill>
                <a:latin typeface="Arial"/>
                <a:ea typeface="Microsoft YaHei"/>
              </a:rPr>
              <a:t>expérimenter </a:t>
            </a:r>
            <a:br/>
            <a:r>
              <a:rPr b="1" lang="fr-FR" sz="1800" spc="-1" strike="noStrike">
                <a:solidFill>
                  <a:srgbClr val="0070c0"/>
                </a:solidFill>
                <a:latin typeface="Arial"/>
                <a:ea typeface="Microsoft YaHei"/>
              </a:rPr>
              <a:t>	</a:t>
            </a:r>
            <a:r>
              <a:rPr b="1" lang="fr-FR" sz="1800" spc="-1" strike="noStrike">
                <a:solidFill>
                  <a:srgbClr val="0070c0"/>
                </a:solidFill>
                <a:latin typeface="Arial"/>
                <a:ea typeface="Microsoft YaHei"/>
              </a:rPr>
              <a:t>projets concrets / travailler en groupe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8 séries 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Préparent plutôt aux études courtes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3124080" y="6248520"/>
            <a:ext cx="28958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2"/>
          <p:cNvSpPr/>
          <p:nvPr/>
        </p:nvSpPr>
        <p:spPr>
          <a:xfrm>
            <a:off x="685800" y="624852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3"/>
          <p:cNvSpPr/>
          <p:nvPr/>
        </p:nvSpPr>
        <p:spPr>
          <a:xfrm>
            <a:off x="376200" y="6018120"/>
            <a:ext cx="769608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Seconde générale et technologique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1905120" y="5410080"/>
            <a:ext cx="75960" cy="533520"/>
          </a:xfrm>
          <a:custGeom>
            <a:avLst/>
            <a:gdLst/>
            <a:ahLst/>
            <a:rect l="0" t="0" r="r" b="b"/>
            <a:pathLst>
              <a:path w="213" h="1484">
                <a:moveTo>
                  <a:pt x="53" y="1483"/>
                </a:moveTo>
                <a:lnTo>
                  <a:pt x="53" y="370"/>
                </a:lnTo>
                <a:lnTo>
                  <a:pt x="0" y="370"/>
                </a:lnTo>
                <a:lnTo>
                  <a:pt x="106" y="0"/>
                </a:lnTo>
                <a:lnTo>
                  <a:pt x="212" y="370"/>
                </a:lnTo>
                <a:lnTo>
                  <a:pt x="159" y="370"/>
                </a:lnTo>
                <a:lnTo>
                  <a:pt x="159" y="1483"/>
                </a:lnTo>
                <a:lnTo>
                  <a:pt x="53" y="1483"/>
                </a:lnTo>
              </a:path>
            </a:pathLst>
          </a:custGeom>
          <a:solidFill>
            <a:srgbClr val="3399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5"/>
          <p:cNvSpPr/>
          <p:nvPr/>
        </p:nvSpPr>
        <p:spPr>
          <a:xfrm>
            <a:off x="468360" y="2128680"/>
            <a:ext cx="367200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2f0d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Enseignements de spécialités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CustomShape 6"/>
          <p:cNvSpPr/>
          <p:nvPr/>
        </p:nvSpPr>
        <p:spPr>
          <a:xfrm>
            <a:off x="380880" y="1031760"/>
            <a:ext cx="3429000" cy="990720"/>
          </a:xfrm>
          <a:prstGeom prst="ellipse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Baccalauréat  général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CustomShape 7"/>
          <p:cNvSpPr/>
          <p:nvPr/>
        </p:nvSpPr>
        <p:spPr>
          <a:xfrm>
            <a:off x="376200" y="27000"/>
            <a:ext cx="4119480" cy="951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Etudes longues :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60000"/>
              </a:lnSpc>
              <a:spcBef>
                <a:spcPts val="1123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université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50000"/>
              </a:lnSpc>
              <a:spcBef>
                <a:spcPts val="1123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grandes écoles - écoles spécialisées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CustomShape 8"/>
          <p:cNvSpPr/>
          <p:nvPr/>
        </p:nvSpPr>
        <p:spPr>
          <a:xfrm>
            <a:off x="6172200" y="5334120"/>
            <a:ext cx="76320" cy="609480"/>
          </a:xfrm>
          <a:custGeom>
            <a:avLst/>
            <a:gdLst/>
            <a:ahLst/>
            <a:rect l="0" t="0" r="r" b="b"/>
            <a:pathLst>
              <a:path w="213" h="1695">
                <a:moveTo>
                  <a:pt x="53" y="1694"/>
                </a:moveTo>
                <a:lnTo>
                  <a:pt x="53" y="423"/>
                </a:lnTo>
                <a:lnTo>
                  <a:pt x="0" y="423"/>
                </a:lnTo>
                <a:lnTo>
                  <a:pt x="106" y="0"/>
                </a:lnTo>
                <a:lnTo>
                  <a:pt x="212" y="423"/>
                </a:lnTo>
                <a:lnTo>
                  <a:pt x="159" y="423"/>
                </a:lnTo>
                <a:lnTo>
                  <a:pt x="159" y="1694"/>
                </a:lnTo>
                <a:lnTo>
                  <a:pt x="53" y="1694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9"/>
          <p:cNvSpPr/>
          <p:nvPr/>
        </p:nvSpPr>
        <p:spPr>
          <a:xfrm>
            <a:off x="4487760" y="2009880"/>
            <a:ext cx="434340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STI2D –STD2A- STMG – ST2S- STL – STAV- STHR-  S2TMD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CustomShape 10"/>
          <p:cNvSpPr/>
          <p:nvPr/>
        </p:nvSpPr>
        <p:spPr>
          <a:xfrm>
            <a:off x="4495680" y="847800"/>
            <a:ext cx="3505320" cy="1066680"/>
          </a:xfrm>
          <a:prstGeom prst="ellipse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Baccalauréat technologique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CustomShape 11"/>
          <p:cNvSpPr/>
          <p:nvPr/>
        </p:nvSpPr>
        <p:spPr>
          <a:xfrm>
            <a:off x="5105520" y="0"/>
            <a:ext cx="2286000" cy="78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Etudes courtes :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B.T.S  -   B.U.T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CustomShape 12"/>
          <p:cNvSpPr/>
          <p:nvPr/>
        </p:nvSpPr>
        <p:spPr>
          <a:xfrm>
            <a:off x="468360" y="2963880"/>
            <a:ext cx="3672000" cy="244944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78000"/>
              </a:lnSpc>
            </a:pPr>
            <a:r>
              <a:rPr b="0" lang="fr-FR" sz="2000" spc="-1" strike="noStrike" u="sng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Objectif</a:t>
            </a: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: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Approfondir sa culture générale.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Avoir des bases permettant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d’intégrer différents domaines.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CustomShape 13"/>
          <p:cNvSpPr/>
          <p:nvPr/>
        </p:nvSpPr>
        <p:spPr>
          <a:xfrm>
            <a:off x="4495680" y="2924280"/>
            <a:ext cx="3892680" cy="252072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78000"/>
              </a:lnSpc>
            </a:pPr>
            <a:r>
              <a:rPr b="0" lang="fr-FR" sz="2000" spc="-1" strike="noStrike" u="sng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Objectif</a:t>
            </a: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: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Donner du sens aux apprentissages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par une culture générale, et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spécialisée dans un domaine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fondée sur le sens pratique et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78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du concret.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" descr=""/>
          <p:cNvPicPr/>
          <p:nvPr/>
        </p:nvPicPr>
        <p:blipFill>
          <a:blip r:embed="rId1"/>
          <a:stretch/>
        </p:blipFill>
        <p:spPr>
          <a:xfrm>
            <a:off x="119160" y="106200"/>
            <a:ext cx="1950840" cy="70344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223920" y="5945040"/>
            <a:ext cx="931680" cy="216000"/>
          </a:xfrm>
          <a:custGeom>
            <a:avLst/>
            <a:gdLst/>
            <a:ahLst/>
            <a:rect l="0" t="0" r="r" b="b"/>
            <a:pathLst>
              <a:path w="2590" h="602">
                <a:moveTo>
                  <a:pt x="0" y="0"/>
                </a:moveTo>
                <a:lnTo>
                  <a:pt x="2589" y="0"/>
                </a:lnTo>
                <a:moveTo>
                  <a:pt x="0" y="601"/>
                </a:moveTo>
                <a:lnTo>
                  <a:pt x="2589" y="601"/>
                </a:lnTo>
              </a:path>
            </a:pathLst>
          </a:custGeom>
          <a:solidFill>
            <a:srgbClr val="006699"/>
          </a:solidFill>
          <a:ln w="9360">
            <a:solidFill>
              <a:srgbClr val="0066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/>
          <a:p>
            <a:pPr/>
            <a:r>
              <a:rPr b="1" lang="fr-FR" sz="1800" spc="1" strike="noStrike">
                <a:solidFill>
                  <a:srgbClr val="ffffff"/>
                </a:solidFill>
                <a:latin typeface="Century Gothic"/>
                <a:ea typeface="Century Gothic"/>
              </a:rPr>
              <a:t> 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5" name="Image 13" descr=""/>
          <p:cNvPicPr/>
          <p:nvPr/>
        </p:nvPicPr>
        <p:blipFill>
          <a:blip r:embed="rId2"/>
          <a:srcRect l="32408" t="6928" r="32870" b="0"/>
          <a:stretch/>
        </p:blipFill>
        <p:spPr>
          <a:xfrm>
            <a:off x="716040" y="880920"/>
            <a:ext cx="5877000" cy="595008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6227640" y="2421000"/>
            <a:ext cx="2692440" cy="146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La voie technologique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c’est :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Choisir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un domaine d’activité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2268360" y="173160"/>
            <a:ext cx="6750360" cy="581400"/>
          </a:xfrm>
          <a:prstGeom prst="rect">
            <a:avLst/>
          </a:prstGeom>
          <a:noFill/>
          <a:ln w="93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1f4e79"/>
                </a:solidFill>
                <a:latin typeface="Calibri"/>
                <a:ea typeface="Microsoft YaHei"/>
              </a:rPr>
              <a:t>Huit séries de Bacs Technologiques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8" name="Picture 8" descr=""/>
          <p:cNvPicPr/>
          <p:nvPr/>
        </p:nvPicPr>
        <p:blipFill>
          <a:blip r:embed="rId3"/>
          <a:srcRect l="51638" t="48729" r="39348" b="17498"/>
          <a:stretch/>
        </p:blipFill>
        <p:spPr>
          <a:xfrm>
            <a:off x="92160" y="3157560"/>
            <a:ext cx="685800" cy="627120"/>
          </a:xfrm>
          <a:prstGeom prst="rect">
            <a:avLst/>
          </a:prstGeom>
          <a:ln>
            <a:noFill/>
          </a:ln>
        </p:spPr>
      </p:pic>
      <p:pic>
        <p:nvPicPr>
          <p:cNvPr id="209" name="Picture 8" descr=""/>
          <p:cNvPicPr/>
          <p:nvPr/>
        </p:nvPicPr>
        <p:blipFill>
          <a:blip r:embed="rId4"/>
          <a:srcRect l="89348" t="48729" r="2463" b="17547"/>
          <a:stretch/>
        </p:blipFill>
        <p:spPr>
          <a:xfrm>
            <a:off x="57240" y="3855960"/>
            <a:ext cx="720720" cy="722520"/>
          </a:xfrm>
          <a:prstGeom prst="rect">
            <a:avLst/>
          </a:prstGeom>
          <a:ln>
            <a:noFill/>
          </a:ln>
        </p:spPr>
      </p:pic>
      <p:pic>
        <p:nvPicPr>
          <p:cNvPr id="210" name="Picture 8" descr=""/>
          <p:cNvPicPr/>
          <p:nvPr/>
        </p:nvPicPr>
        <p:blipFill>
          <a:blip r:embed="rId5"/>
          <a:srcRect l="13119" t="48729" r="77050" b="15962"/>
          <a:stretch/>
        </p:blipFill>
        <p:spPr>
          <a:xfrm>
            <a:off x="30240" y="6022800"/>
            <a:ext cx="863640" cy="650880"/>
          </a:xfrm>
          <a:prstGeom prst="rect">
            <a:avLst/>
          </a:prstGeom>
          <a:ln>
            <a:noFill/>
          </a:ln>
        </p:spPr>
      </p:pic>
      <p:pic>
        <p:nvPicPr>
          <p:cNvPr id="211" name="Picture 8" descr=""/>
          <p:cNvPicPr/>
          <p:nvPr/>
        </p:nvPicPr>
        <p:blipFill>
          <a:blip r:embed="rId6"/>
          <a:srcRect l="25412" t="48729" r="64756" b="15962"/>
          <a:stretch/>
        </p:blipFill>
        <p:spPr>
          <a:xfrm>
            <a:off x="27000" y="1746360"/>
            <a:ext cx="865080" cy="650880"/>
          </a:xfrm>
          <a:prstGeom prst="rect">
            <a:avLst/>
          </a:prstGeom>
          <a:ln>
            <a:noFill/>
          </a:ln>
        </p:spPr>
      </p:pic>
      <p:pic>
        <p:nvPicPr>
          <p:cNvPr id="212" name="Picture 8" descr=""/>
          <p:cNvPicPr/>
          <p:nvPr/>
        </p:nvPicPr>
        <p:blipFill>
          <a:blip r:embed="rId7"/>
          <a:srcRect l="77050" t="48729" r="13936" b="18455"/>
          <a:stretch/>
        </p:blipFill>
        <p:spPr>
          <a:xfrm>
            <a:off x="82440" y="1052640"/>
            <a:ext cx="790560" cy="604800"/>
          </a:xfrm>
          <a:prstGeom prst="rect">
            <a:avLst/>
          </a:prstGeom>
          <a:ln>
            <a:noFill/>
          </a:ln>
        </p:spPr>
      </p:pic>
      <p:pic>
        <p:nvPicPr>
          <p:cNvPr id="213" name="Picture 8" descr=""/>
          <p:cNvPicPr/>
          <p:nvPr/>
        </p:nvPicPr>
        <p:blipFill>
          <a:blip r:embed="rId8"/>
          <a:srcRect l="1278" t="52856" r="89915" b="17877"/>
          <a:stretch/>
        </p:blipFill>
        <p:spPr>
          <a:xfrm>
            <a:off x="63360" y="4680000"/>
            <a:ext cx="774720" cy="538200"/>
          </a:xfrm>
          <a:prstGeom prst="rect">
            <a:avLst/>
          </a:prstGeom>
          <a:ln>
            <a:noFill/>
          </a:ln>
        </p:spPr>
      </p:pic>
      <p:pic>
        <p:nvPicPr>
          <p:cNvPr id="214" name="Picture 8" descr=""/>
          <p:cNvPicPr/>
          <p:nvPr/>
        </p:nvPicPr>
        <p:blipFill>
          <a:blip r:embed="rId9"/>
          <a:srcRect l="38527" t="48729" r="51642" b="15946"/>
          <a:stretch/>
        </p:blipFill>
        <p:spPr>
          <a:xfrm>
            <a:off x="19080" y="5281560"/>
            <a:ext cx="863640" cy="649440"/>
          </a:xfrm>
          <a:prstGeom prst="rect">
            <a:avLst/>
          </a:prstGeom>
          <a:ln>
            <a:noFill/>
          </a:ln>
        </p:spPr>
      </p:pic>
      <p:pic>
        <p:nvPicPr>
          <p:cNvPr id="215" name="Picture 8" descr=""/>
          <p:cNvPicPr/>
          <p:nvPr/>
        </p:nvPicPr>
        <p:blipFill>
          <a:blip r:embed="rId10"/>
          <a:srcRect l="64143" t="48729" r="27050" b="15962"/>
          <a:stretch/>
        </p:blipFill>
        <p:spPr>
          <a:xfrm>
            <a:off x="30240" y="2457360"/>
            <a:ext cx="774720" cy="65088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674640" y="189000"/>
            <a:ext cx="7686720" cy="642600"/>
          </a:xfrm>
          <a:prstGeom prst="rect">
            <a:avLst/>
          </a:prstGeom>
          <a:noFill/>
          <a:ln w="93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1f4e79"/>
                </a:solidFill>
                <a:latin typeface="Calibri"/>
                <a:ea typeface="Microsoft YaHei"/>
              </a:rPr>
              <a:t>La Première et Terminale en</a:t>
            </a:r>
            <a:r>
              <a:rPr b="1" lang="fr-FR" sz="3600" spc="-1" strike="noStrike">
                <a:solidFill>
                  <a:srgbClr val="1f4e79"/>
                </a:solidFill>
                <a:latin typeface="Calibri"/>
                <a:ea typeface="Microsoft YaHei"/>
              </a:rPr>
              <a:t> voie </a:t>
            </a:r>
            <a:r>
              <a:rPr b="1" lang="fr-FR" sz="3200" spc="-1" strike="noStrike">
                <a:solidFill>
                  <a:srgbClr val="1f4e79"/>
                </a:solidFill>
                <a:latin typeface="Calibri"/>
                <a:ea typeface="Microsoft YaHei"/>
              </a:rPr>
              <a:t>Générale</a:t>
            </a:r>
            <a:r>
              <a:rPr b="1" lang="fr-FR" sz="3600" spc="-1" strike="noStrike">
                <a:solidFill>
                  <a:srgbClr val="1f4e79"/>
                </a:solidFill>
                <a:latin typeface="Calibri"/>
                <a:ea typeface="Microsoft YaHei"/>
              </a:rPr>
              <a:t> </a:t>
            </a:r>
            <a:endParaRPr b="0" lang="fr-FR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7" name="Picture 2" descr=""/>
          <p:cNvPicPr/>
          <p:nvPr/>
        </p:nvPicPr>
        <p:blipFill>
          <a:blip r:embed="rId1"/>
          <a:stretch/>
        </p:blipFill>
        <p:spPr>
          <a:xfrm>
            <a:off x="0" y="1135080"/>
            <a:ext cx="9144000" cy="576720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Text Box 1" descr=""/>
          <p:cNvPicPr/>
          <p:nvPr/>
        </p:nvPicPr>
        <p:blipFill>
          <a:blip r:embed="rId1"/>
          <a:stretch/>
        </p:blipFill>
        <p:spPr>
          <a:xfrm>
            <a:off x="158760" y="1066680"/>
            <a:ext cx="8826480" cy="2414880"/>
          </a:xfrm>
          <a:prstGeom prst="rect">
            <a:avLst/>
          </a:prstGeom>
          <a:ln>
            <a:noFill/>
          </a:ln>
        </p:spPr>
      </p:pic>
      <p:sp>
        <p:nvSpPr>
          <p:cNvPr id="219" name="CustomShape 1"/>
          <p:cNvSpPr/>
          <p:nvPr/>
        </p:nvSpPr>
        <p:spPr>
          <a:xfrm>
            <a:off x="1835280" y="73080"/>
            <a:ext cx="525780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2060"/>
                </a:solidFill>
                <a:latin typeface="Arial"/>
                <a:ea typeface="Microsoft YaHei"/>
              </a:rPr>
              <a:t>Dossiers spécifiques </a:t>
            </a:r>
            <a:endParaRPr b="0" lang="fr-FR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0" name="Text Box 4" descr=""/>
          <p:cNvPicPr/>
          <p:nvPr/>
        </p:nvPicPr>
        <p:blipFill>
          <a:blip r:embed="rId2"/>
          <a:stretch/>
        </p:blipFill>
        <p:spPr>
          <a:xfrm>
            <a:off x="109440" y="3706920"/>
            <a:ext cx="8869320" cy="1150920"/>
          </a:xfrm>
          <a:prstGeom prst="rect">
            <a:avLst/>
          </a:prstGeom>
          <a:ln>
            <a:noFill/>
          </a:ln>
        </p:spPr>
      </p:pic>
      <p:pic>
        <p:nvPicPr>
          <p:cNvPr id="221" name="Text Box 6" descr=""/>
          <p:cNvPicPr/>
          <p:nvPr/>
        </p:nvPicPr>
        <p:blipFill>
          <a:blip r:embed="rId3"/>
          <a:stretch/>
        </p:blipFill>
        <p:spPr>
          <a:xfrm>
            <a:off x="146160" y="4883040"/>
            <a:ext cx="8826480" cy="1955880"/>
          </a:xfrm>
          <a:prstGeom prst="rect">
            <a:avLst/>
          </a:prstGeom>
          <a:ln>
            <a:noFill/>
          </a:ln>
        </p:spPr>
      </p:pic>
      <p:pic>
        <p:nvPicPr>
          <p:cNvPr id="222" name="Picture 1" descr=""/>
          <p:cNvPicPr/>
          <p:nvPr/>
        </p:nvPicPr>
        <p:blipFill>
          <a:blip r:embed="rId4"/>
          <a:stretch/>
        </p:blipFill>
        <p:spPr>
          <a:xfrm>
            <a:off x="165240" y="158760"/>
            <a:ext cx="1670040" cy="601560"/>
          </a:xfrm>
          <a:prstGeom prst="rect">
            <a:avLst/>
          </a:prstGeom>
          <a:ln>
            <a:noFill/>
          </a:ln>
        </p:spPr>
      </p:pic>
      <p:pic>
        <p:nvPicPr>
          <p:cNvPr id="223" name="Image 2" descr=""/>
          <p:cNvPicPr/>
          <p:nvPr/>
        </p:nvPicPr>
        <p:blipFill>
          <a:blip r:embed="rId5"/>
          <a:stretch/>
        </p:blipFill>
        <p:spPr>
          <a:xfrm>
            <a:off x="7740720" y="-4680"/>
            <a:ext cx="1087200" cy="10969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1619280" y="2486160"/>
            <a:ext cx="5329080" cy="86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28440">
            <a:solidFill>
              <a:srgbClr val="0066ff"/>
            </a:solidFill>
            <a:miter/>
          </a:ln>
          <a:effectLst>
            <a:outerShdw dist="107932" dir="810000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Objectifs de la réunion ?</a:t>
            </a:r>
            <a:endParaRPr b="0" lang="fr-FR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755640" y="958680"/>
            <a:ext cx="83883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Quels sont les choix à faire en 3</a:t>
            </a:r>
            <a:r>
              <a:rPr b="1" lang="fr-FR" sz="2400" spc="-1" strike="noStrike" baseline="30000">
                <a:solidFill>
                  <a:srgbClr val="000000"/>
                </a:solidFill>
                <a:latin typeface="Arial"/>
                <a:ea typeface="Microsoft YaHei"/>
              </a:rPr>
              <a:t>ème 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?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CustomShape 3"/>
          <p:cNvSpPr/>
          <p:nvPr/>
        </p:nvSpPr>
        <p:spPr>
          <a:xfrm>
            <a:off x="971640" y="614520"/>
            <a:ext cx="7488000" cy="1268280"/>
          </a:xfrm>
          <a:prstGeom prst="rect">
            <a:avLst/>
          </a:prstGeom>
          <a:noFill/>
          <a:ln w="2844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4"/>
          <p:cNvSpPr/>
          <p:nvPr/>
        </p:nvSpPr>
        <p:spPr>
          <a:xfrm>
            <a:off x="874800" y="4425840"/>
            <a:ext cx="3002040" cy="133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Contenu des voies d'orientation 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après la 3</a:t>
            </a:r>
            <a:r>
              <a:rPr b="1" lang="fr-FR" sz="2400" spc="-1" strike="noStrike" baseline="30000">
                <a:solidFill>
                  <a:srgbClr val="000000"/>
                </a:solidFill>
                <a:latin typeface="Arial"/>
                <a:ea typeface="Microsoft YaHei"/>
              </a:rPr>
              <a:t>ème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CustomShape 5"/>
          <p:cNvSpPr/>
          <p:nvPr/>
        </p:nvSpPr>
        <p:spPr>
          <a:xfrm>
            <a:off x="539640" y="4005360"/>
            <a:ext cx="3672000" cy="2160360"/>
          </a:xfrm>
          <a:prstGeom prst="rect">
            <a:avLst/>
          </a:prstGeom>
          <a:noFill/>
          <a:ln w="2844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6"/>
          <p:cNvSpPr/>
          <p:nvPr/>
        </p:nvSpPr>
        <p:spPr>
          <a:xfrm>
            <a:off x="5234040" y="4489560"/>
            <a:ext cx="2714400" cy="96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Les temps forts 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de l’orientation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CustomShape 7"/>
          <p:cNvSpPr/>
          <p:nvPr/>
        </p:nvSpPr>
        <p:spPr>
          <a:xfrm>
            <a:off x="4716360" y="4030560"/>
            <a:ext cx="3816360" cy="2135160"/>
          </a:xfrm>
          <a:prstGeom prst="rect">
            <a:avLst/>
          </a:prstGeom>
          <a:noFill/>
          <a:ln w="2844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8"/>
          <p:cNvSpPr/>
          <p:nvPr/>
        </p:nvSpPr>
        <p:spPr>
          <a:xfrm>
            <a:off x="4194000" y="1940040"/>
            <a:ext cx="468360" cy="431640"/>
          </a:xfrm>
          <a:custGeom>
            <a:avLst/>
            <a:gdLst/>
            <a:ahLst/>
            <a:rect l="0" t="0" r="r" b="b"/>
            <a:pathLst>
              <a:path w="1303" h="1201">
                <a:moveTo>
                  <a:pt x="325" y="1200"/>
                </a:moveTo>
                <a:lnTo>
                  <a:pt x="325" y="300"/>
                </a:lnTo>
                <a:lnTo>
                  <a:pt x="0" y="300"/>
                </a:lnTo>
                <a:lnTo>
                  <a:pt x="651" y="0"/>
                </a:lnTo>
                <a:lnTo>
                  <a:pt x="1302" y="300"/>
                </a:lnTo>
                <a:lnTo>
                  <a:pt x="976" y="300"/>
                </a:lnTo>
                <a:lnTo>
                  <a:pt x="976" y="1200"/>
                </a:lnTo>
                <a:lnTo>
                  <a:pt x="325" y="1200"/>
                </a:lnTo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9"/>
          <p:cNvSpPr/>
          <p:nvPr/>
        </p:nvSpPr>
        <p:spPr>
          <a:xfrm rot="7260000">
            <a:off x="5489640" y="3429360"/>
            <a:ext cx="468360" cy="431640"/>
          </a:xfrm>
          <a:custGeom>
            <a:avLst/>
            <a:gdLst/>
            <a:ahLst/>
            <a:rect l="0" t="0" r="r" b="b"/>
            <a:pathLst>
              <a:path w="1303" h="1200">
                <a:moveTo>
                  <a:pt x="325" y="1199"/>
                </a:moveTo>
                <a:lnTo>
                  <a:pt x="325" y="299"/>
                </a:lnTo>
                <a:lnTo>
                  <a:pt x="0" y="300"/>
                </a:lnTo>
                <a:lnTo>
                  <a:pt x="651" y="0"/>
                </a:lnTo>
                <a:lnTo>
                  <a:pt x="1302" y="299"/>
                </a:lnTo>
                <a:lnTo>
                  <a:pt x="976" y="299"/>
                </a:lnTo>
                <a:lnTo>
                  <a:pt x="976" y="1199"/>
                </a:lnTo>
                <a:lnTo>
                  <a:pt x="325" y="1199"/>
                </a:lnTo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10"/>
          <p:cNvSpPr/>
          <p:nvPr/>
        </p:nvSpPr>
        <p:spPr>
          <a:xfrm rot="14280000">
            <a:off x="2988000" y="3456360"/>
            <a:ext cx="468360" cy="431640"/>
          </a:xfrm>
          <a:custGeom>
            <a:avLst/>
            <a:gdLst/>
            <a:ahLst/>
            <a:rect l="0" t="0" r="r" b="b"/>
            <a:pathLst>
              <a:path w="1303" h="1201">
                <a:moveTo>
                  <a:pt x="325" y="1200"/>
                </a:moveTo>
                <a:lnTo>
                  <a:pt x="326" y="300"/>
                </a:lnTo>
                <a:lnTo>
                  <a:pt x="0" y="300"/>
                </a:lnTo>
                <a:lnTo>
                  <a:pt x="652" y="0"/>
                </a:lnTo>
                <a:lnTo>
                  <a:pt x="1302" y="300"/>
                </a:lnTo>
                <a:lnTo>
                  <a:pt x="977" y="300"/>
                </a:lnTo>
                <a:lnTo>
                  <a:pt x="977" y="1200"/>
                </a:lnTo>
                <a:lnTo>
                  <a:pt x="325" y="1200"/>
                </a:lnTo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0" name="Picture 11" descr=""/>
          <p:cNvPicPr/>
          <p:nvPr/>
        </p:nvPicPr>
        <p:blipFill>
          <a:blip r:embed="rId1"/>
          <a:stretch/>
        </p:blipFill>
        <p:spPr>
          <a:xfrm>
            <a:off x="7083360" y="2133720"/>
            <a:ext cx="1676520" cy="157932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627120" y="84240"/>
            <a:ext cx="7886520" cy="53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ae3f3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 fontScale="84000"/>
          </a:bodyPr>
          <a:p>
            <a:pPr algn="ctr">
              <a:lnSpc>
                <a:spcPct val="9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 Light"/>
                <a:ea typeface="Microsoft YaHei"/>
              </a:rPr>
              <a:t>Les portes ouvertes </a:t>
            </a:r>
            <a:endParaRPr b="0" lang="fr-FR" sz="3600" spc="-1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225" name="Table 2"/>
          <p:cNvGraphicFramePr/>
          <p:nvPr/>
        </p:nvGraphicFramePr>
        <p:xfrm>
          <a:off x="88920" y="4668840"/>
          <a:ext cx="8965800" cy="2160360"/>
        </p:xfrm>
        <a:graphic>
          <a:graphicData uri="http://schemas.openxmlformats.org/drawingml/2006/table">
            <a:tbl>
              <a:tblPr/>
              <a:tblGrid>
                <a:gridCol w="5834160"/>
                <a:gridCol w="3132000"/>
              </a:tblGrid>
              <a:tr h="594000">
                <a:tc>
                  <a:txBody>
                    <a:bodyPr lIns="68760" rIns="6876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CFA du bâtiment st Herblain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2000"/>
                        </a:lnSpc>
                      </a:pP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760" marR="6876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8760" rIns="68760" tIns="0" bIns="0"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 décembre 13h30-16h30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2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 février 9h-16h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760" marR="6876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51600">
                <a:tc>
                  <a:txBody>
                    <a:bodyPr lIns="68760" rIns="6876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CFA Intelligence Apprentie Nantes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2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Commerce/ fleuriste/ sécurité</a:t>
                      </a:r>
                      <a:endParaRPr b="0" lang="fr-FR" sz="12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760" marR="6876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8760" rIns="68760" tIns="0" bIns="0"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 décembre 9h-12h30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2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 février 9h-17h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2000"/>
                        </a:lnSpc>
                      </a:pP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760" marR="6876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520">
                <a:tc>
                  <a:txBody>
                    <a:bodyPr lIns="68760" rIns="6876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CFA de la coiffure et esthétique St Herblain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760" marR="6876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8760" rIns="68760" tIns="0" bIns="0"/>
                    <a:p>
                      <a:pPr algn="ctr">
                        <a:lnSpc>
                          <a:spcPct val="102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 décembre 9h-12h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2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27 janvier 9h-12h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760" marR="6876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0600">
                <a:tc>
                  <a:txBody>
                    <a:bodyPr lIns="68760" rIns="6876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CFA URMA  </a:t>
                      </a: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(CIFAM) </a:t>
                      </a: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Ste Luce s/ Loire et St Nazaire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9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alimentation/restauration / mécanique/ métiers d’arts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760" marR="6876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8760" rIns="68760" tIns="0" bIns="0"/>
                    <a:p>
                      <a:pPr algn="ctr">
                        <a:lnSpc>
                          <a:spcPct val="102000"/>
                        </a:lnSpc>
                      </a:pPr>
                      <a:endParaRPr b="0" lang="fr-FR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2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 février 9h -17h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760" marR="6876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6" name="Table 3"/>
          <p:cNvGraphicFramePr/>
          <p:nvPr/>
        </p:nvGraphicFramePr>
        <p:xfrm>
          <a:off x="88920" y="665280"/>
          <a:ext cx="8965800" cy="3933360"/>
        </p:xfrm>
        <a:graphic>
          <a:graphicData uri="http://schemas.openxmlformats.org/drawingml/2006/table">
            <a:tbl>
              <a:tblPr/>
              <a:tblGrid>
                <a:gridCol w="7280280"/>
                <a:gridCol w="1685880"/>
              </a:tblGrid>
              <a:tr h="496440"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Camille - Claudel Blain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2000"/>
                        </a:lnSpc>
                      </a:pP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0" lang="fr-FR" sz="13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 janvier fin de journée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6440"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Caroline Aigle - Nort/Erdre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0" lang="fr-FR" sz="13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17 février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7280"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Arago Nantes  (</a:t>
                      </a: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Numérique/ Electricité / Menuiserie)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0" lang="fr-FR" sz="13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 mars 9h-16h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200">
                <a:tc rowSpan="2"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Nicolas Appert Orvault </a:t>
                      </a: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(2</a:t>
                      </a:r>
                      <a:r>
                        <a:rPr b="0" lang="fr-FR" sz="16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nde</a:t>
                      </a: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STHR, Cuisine, Service)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294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0" lang="fr-FR" sz="13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 février 9h-16h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7280"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J Rieffel St Herblain   / Grand Blottereau Nantes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9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Agriculture/ Production horticole/ Aménagements paysagers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9000"/>
                        </a:lnSpc>
                      </a:pPr>
                      <a:r>
                        <a:rPr b="0" lang="fr-FR" sz="13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 février 17h-20h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9000"/>
                        </a:lnSpc>
                      </a:pPr>
                      <a:r>
                        <a:rPr b="0" lang="fr-FR" sz="13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 février 9h-13h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9000"/>
                        </a:lnSpc>
                      </a:pPr>
                      <a:r>
                        <a:rPr b="0" lang="fr-FR" sz="13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2800"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Moquet-Lenoir Châteaubriant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9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Commerce/ restauration/ soins et services à la personne/ métallurgie / automobile/ conduite routière / électricité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0" lang="fr-FR" sz="13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 février 9h-16h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080"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polyvalent de Pontchâteau (LP Les 3 Rivières)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2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Aéronautique / Relation client / Electricité /Communication visuelle/ chaudronnerie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0" lang="fr-FR" sz="13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16 mars 9h-13h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2000"/>
                        </a:lnSpc>
                      </a:pPr>
                      <a:r>
                        <a:rPr b="0" lang="fr-FR" sz="13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(visite du lycée journé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360">
                <a:tc>
                  <a:txBody>
                    <a:bodyPr lIns="68400" rIns="68400" tIns="0" bIns="0"/>
                    <a:p>
                      <a:pPr>
                        <a:lnSpc>
                          <a:spcPct val="102000"/>
                        </a:lnSpc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Lycée Michelet Nantes 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9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Métiers de la construction (peinture – menuiserie – gros œuvre…) Géomètre/ Travaux publics</a:t>
                      </a:r>
                      <a:endParaRPr b="0" lang="fr-FR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68400" marR="6840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27" name="Image 2" descr=""/>
          <p:cNvPicPr/>
          <p:nvPr/>
        </p:nvPicPr>
        <p:blipFill>
          <a:blip r:embed="rId1"/>
          <a:stretch/>
        </p:blipFill>
        <p:spPr>
          <a:xfrm>
            <a:off x="4767120" y="5294160"/>
            <a:ext cx="1025640" cy="433440"/>
          </a:xfrm>
          <a:prstGeom prst="rect">
            <a:avLst/>
          </a:prstGeom>
          <a:ln>
            <a:noFill/>
          </a:ln>
        </p:spPr>
      </p:pic>
      <p:pic>
        <p:nvPicPr>
          <p:cNvPr id="228" name="Image 6" descr=""/>
          <p:cNvPicPr/>
          <p:nvPr/>
        </p:nvPicPr>
        <p:blipFill>
          <a:blip r:embed="rId2"/>
          <a:stretch/>
        </p:blipFill>
        <p:spPr>
          <a:xfrm>
            <a:off x="4767120" y="4668840"/>
            <a:ext cx="1025640" cy="43164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1" descr=""/>
          <p:cNvPicPr/>
          <p:nvPr/>
        </p:nvPicPr>
        <p:blipFill>
          <a:blip r:embed="rId1"/>
          <a:stretch/>
        </p:blipFill>
        <p:spPr>
          <a:xfrm>
            <a:off x="3749760" y="3282840"/>
            <a:ext cx="2270160" cy="587520"/>
          </a:xfrm>
          <a:prstGeom prst="rect">
            <a:avLst/>
          </a:prstGeom>
          <a:ln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2592360" y="255600"/>
            <a:ext cx="496728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Pour en savoir plus…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3"/>
          <p:cNvSpPr/>
          <p:nvPr/>
        </p:nvSpPr>
        <p:spPr>
          <a:xfrm>
            <a:off x="165240" y="4322880"/>
            <a:ext cx="6153120" cy="256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Les revues parcours empruntables au CDI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3" name="Picture 8" descr=""/>
          <p:cNvPicPr/>
          <p:nvPr/>
        </p:nvPicPr>
        <p:blipFill>
          <a:blip r:embed="rId2"/>
          <a:srcRect l="0" t="0" r="0" b="69847"/>
          <a:stretch/>
        </p:blipFill>
        <p:spPr>
          <a:xfrm>
            <a:off x="3844800" y="1120680"/>
            <a:ext cx="2175120" cy="540000"/>
          </a:xfrm>
          <a:prstGeom prst="rect">
            <a:avLst/>
          </a:prstGeom>
          <a:ln>
            <a:noFill/>
          </a:ln>
        </p:spPr>
      </p:pic>
      <p:sp>
        <p:nvSpPr>
          <p:cNvPr id="234" name="CustomShape 4"/>
          <p:cNvSpPr/>
          <p:nvPr/>
        </p:nvSpPr>
        <p:spPr>
          <a:xfrm>
            <a:off x="133200" y="1050840"/>
            <a:ext cx="6083280" cy="314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Sites Internet :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: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ccccff"/>
                </a:solidFill>
                <a:latin typeface="Arial"/>
                <a:ea typeface="Microsoft YaHei"/>
                <a:hlinkClick r:id="rId3"/>
              </a:rPr>
              <a:t>https://www.choisirmonmetier-paysdelaloire.fr/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ccccff"/>
                </a:solidFill>
                <a:latin typeface="Arial"/>
                <a:ea typeface="Microsoft YaHei"/>
                <a:hlinkClick r:id="rId4"/>
              </a:rPr>
              <a:t>https://choisirmonapprentissage-paysdelaloire.fr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6" name="Picture 15" descr=""/>
          <p:cNvPicPr/>
          <p:nvPr/>
        </p:nvPicPr>
        <p:blipFill>
          <a:blip r:embed="rId5"/>
          <a:stretch/>
        </p:blipFill>
        <p:spPr>
          <a:xfrm>
            <a:off x="2738520" y="4735440"/>
            <a:ext cx="1106280" cy="1449360"/>
          </a:xfrm>
          <a:prstGeom prst="rect">
            <a:avLst/>
          </a:prstGeom>
          <a:ln>
            <a:noFill/>
          </a:ln>
        </p:spPr>
      </p:pic>
      <p:pic>
        <p:nvPicPr>
          <p:cNvPr id="237" name="Picture 16" descr=""/>
          <p:cNvPicPr/>
          <p:nvPr/>
        </p:nvPicPr>
        <p:blipFill>
          <a:blip r:embed="rId6"/>
          <a:stretch/>
        </p:blipFill>
        <p:spPr>
          <a:xfrm>
            <a:off x="291960" y="4780080"/>
            <a:ext cx="1105200" cy="1450800"/>
          </a:xfrm>
          <a:prstGeom prst="rect">
            <a:avLst/>
          </a:prstGeom>
          <a:ln>
            <a:noFill/>
          </a:ln>
        </p:spPr>
      </p:pic>
      <p:pic>
        <p:nvPicPr>
          <p:cNvPr id="238" name="Picture 17" descr=""/>
          <p:cNvPicPr/>
          <p:nvPr/>
        </p:nvPicPr>
        <p:blipFill>
          <a:blip r:embed="rId7"/>
          <a:stretch/>
        </p:blipFill>
        <p:spPr>
          <a:xfrm>
            <a:off x="3962520" y="5353200"/>
            <a:ext cx="1104840" cy="1452240"/>
          </a:xfrm>
          <a:prstGeom prst="rect">
            <a:avLst/>
          </a:prstGeom>
          <a:ln>
            <a:noFill/>
          </a:ln>
        </p:spPr>
      </p:pic>
      <p:sp>
        <p:nvSpPr>
          <p:cNvPr id="239" name="CustomShape 6"/>
          <p:cNvSpPr/>
          <p:nvPr/>
        </p:nvSpPr>
        <p:spPr>
          <a:xfrm>
            <a:off x="6283440" y="4025880"/>
            <a:ext cx="280656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</a:rPr>
              <a:t>Vous pouvez 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</a:rPr>
              <a:t>dès à présent la consulter: 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0" name="Image 6" descr=""/>
          <p:cNvPicPr/>
          <p:nvPr/>
        </p:nvPicPr>
        <p:blipFill>
          <a:blip r:embed="rId8"/>
          <a:stretch/>
        </p:blipFill>
        <p:spPr>
          <a:xfrm>
            <a:off x="5075280" y="4732200"/>
            <a:ext cx="1106280" cy="1360800"/>
          </a:xfrm>
          <a:prstGeom prst="rect">
            <a:avLst/>
          </a:prstGeom>
          <a:ln>
            <a:noFill/>
          </a:ln>
        </p:spPr>
      </p:pic>
      <p:pic>
        <p:nvPicPr>
          <p:cNvPr id="241" name="Image 8" descr=""/>
          <p:cNvPicPr/>
          <p:nvPr/>
        </p:nvPicPr>
        <p:blipFill>
          <a:blip r:embed="rId9"/>
          <a:stretch/>
        </p:blipFill>
        <p:spPr>
          <a:xfrm>
            <a:off x="1523880" y="5327640"/>
            <a:ext cx="1114560" cy="1503360"/>
          </a:xfrm>
          <a:prstGeom prst="rect">
            <a:avLst/>
          </a:prstGeom>
          <a:ln>
            <a:noFill/>
          </a:ln>
        </p:spPr>
      </p:pic>
      <p:pic>
        <p:nvPicPr>
          <p:cNvPr id="242" name="Picture 1" descr=""/>
          <p:cNvPicPr/>
          <p:nvPr/>
        </p:nvPicPr>
        <p:blipFill>
          <a:blip r:embed="rId10"/>
          <a:stretch/>
        </p:blipFill>
        <p:spPr>
          <a:xfrm>
            <a:off x="165240" y="158760"/>
            <a:ext cx="2174760" cy="782640"/>
          </a:xfrm>
          <a:prstGeom prst="rect">
            <a:avLst/>
          </a:prstGeom>
          <a:ln>
            <a:noFill/>
          </a:ln>
        </p:spPr>
      </p:pic>
      <p:pic>
        <p:nvPicPr>
          <p:cNvPr id="243" name="Image 1" descr=""/>
          <p:cNvPicPr/>
          <p:nvPr/>
        </p:nvPicPr>
        <p:blipFill>
          <a:blip r:embed="rId11"/>
          <a:stretch/>
        </p:blipFill>
        <p:spPr>
          <a:xfrm>
            <a:off x="6696000" y="1089000"/>
            <a:ext cx="1979640" cy="2871720"/>
          </a:xfrm>
          <a:prstGeom prst="rect">
            <a:avLst/>
          </a:prstGeom>
          <a:ln>
            <a:noFill/>
          </a:ln>
        </p:spPr>
      </p:pic>
      <p:pic>
        <p:nvPicPr>
          <p:cNvPr id="244" name="Image 2" descr=""/>
          <p:cNvPicPr/>
          <p:nvPr/>
        </p:nvPicPr>
        <p:blipFill>
          <a:blip r:embed="rId12"/>
          <a:stretch/>
        </p:blipFill>
        <p:spPr>
          <a:xfrm>
            <a:off x="6599160" y="4686480"/>
            <a:ext cx="2210040" cy="2157120"/>
          </a:xfrm>
          <a:prstGeom prst="rect">
            <a:avLst/>
          </a:prstGeom>
          <a:ln>
            <a:noFill/>
          </a:ln>
        </p:spPr>
      </p:pic>
      <p:pic>
        <p:nvPicPr>
          <p:cNvPr id="245" name="Image 3" descr=""/>
          <p:cNvPicPr/>
          <p:nvPr/>
        </p:nvPicPr>
        <p:blipFill>
          <a:blip r:embed="rId13"/>
          <a:stretch/>
        </p:blipFill>
        <p:spPr>
          <a:xfrm>
            <a:off x="225360" y="2535120"/>
            <a:ext cx="1187640" cy="1632240"/>
          </a:xfrm>
          <a:prstGeom prst="rect">
            <a:avLst/>
          </a:prstGeom>
          <a:ln>
            <a:noFill/>
          </a:ln>
        </p:spPr>
      </p:pic>
      <p:pic>
        <p:nvPicPr>
          <p:cNvPr id="246" name="Image 4" descr=""/>
          <p:cNvPicPr/>
          <p:nvPr/>
        </p:nvPicPr>
        <p:blipFill>
          <a:blip r:embed="rId14"/>
          <a:stretch/>
        </p:blipFill>
        <p:spPr>
          <a:xfrm>
            <a:off x="1676520" y="2535120"/>
            <a:ext cx="1617480" cy="162720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835280" y="5589720"/>
            <a:ext cx="540072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Merci de votre attention</a:t>
            </a:r>
            <a:r>
              <a:rPr b="0" lang="fr-FR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.</a:t>
            </a:r>
            <a:endParaRPr b="0" lang="fr-FR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8" name="Picture 2" descr=""/>
          <p:cNvPicPr/>
          <p:nvPr/>
        </p:nvPicPr>
        <p:blipFill>
          <a:blip r:embed="rId1"/>
          <a:srcRect l="13313" t="0" r="0" b="0"/>
          <a:stretch/>
        </p:blipFill>
        <p:spPr>
          <a:xfrm>
            <a:off x="3024360" y="1700280"/>
            <a:ext cx="3024000" cy="250812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"/>
          <p:cNvGrpSpPr/>
          <p:nvPr/>
        </p:nvGrpSpPr>
        <p:grpSpPr>
          <a:xfrm>
            <a:off x="0" y="0"/>
            <a:ext cx="9142560" cy="6856560"/>
            <a:chOff x="0" y="0"/>
            <a:chExt cx="9142560" cy="6856560"/>
          </a:xfrm>
        </p:grpSpPr>
        <p:pic>
          <p:nvPicPr>
            <p:cNvPr id="72" name="Picture 2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2560" cy="6856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73" name="CustomShape 2"/>
            <p:cNvSpPr/>
            <p:nvPr/>
          </p:nvSpPr>
          <p:spPr>
            <a:xfrm>
              <a:off x="579600" y="4827600"/>
              <a:ext cx="3927240" cy="581040"/>
            </a:xfrm>
            <a:custGeom>
              <a:avLst/>
              <a:gdLst/>
              <a:ahLst/>
              <a:rect l="0" t="0" r="r" b="b"/>
              <a:pathLst>
                <a:path w="10911" h="1615">
                  <a:moveTo>
                    <a:pt x="269" y="0"/>
                  </a:moveTo>
                  <a:cubicBezTo>
                    <a:pt x="134" y="0"/>
                    <a:pt x="0" y="134"/>
                    <a:pt x="0" y="269"/>
                  </a:cubicBezTo>
                  <a:lnTo>
                    <a:pt x="0" y="1345"/>
                  </a:lnTo>
                  <a:cubicBezTo>
                    <a:pt x="0" y="1479"/>
                    <a:pt x="134" y="1614"/>
                    <a:pt x="269" y="1614"/>
                  </a:cubicBezTo>
                  <a:lnTo>
                    <a:pt x="10640" y="1614"/>
                  </a:lnTo>
                  <a:cubicBezTo>
                    <a:pt x="10775" y="1614"/>
                    <a:pt x="10910" y="1479"/>
                    <a:pt x="10910" y="1345"/>
                  </a:cubicBezTo>
                  <a:lnTo>
                    <a:pt x="10910" y="269"/>
                  </a:lnTo>
                  <a:cubicBezTo>
                    <a:pt x="10910" y="134"/>
                    <a:pt x="10775" y="0"/>
                    <a:pt x="10640" y="0"/>
                  </a:cubicBezTo>
                  <a:lnTo>
                    <a:pt x="269" y="0"/>
                  </a:lnTo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34200" bIns="34200" anchor="ctr"/>
            <a:p>
              <a:pPr algn="ct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Voie Générale et Technologique</a:t>
              </a:r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CustomShape 3"/>
            <p:cNvSpPr/>
            <p:nvPr/>
          </p:nvSpPr>
          <p:spPr>
            <a:xfrm>
              <a:off x="5029200" y="4827600"/>
              <a:ext cx="3927600" cy="581040"/>
            </a:xfrm>
            <a:custGeom>
              <a:avLst/>
              <a:gdLst/>
              <a:ahLst/>
              <a:rect l="0" t="0" r="r" b="b"/>
              <a:pathLst>
                <a:path w="10912" h="1615">
                  <a:moveTo>
                    <a:pt x="269" y="0"/>
                  </a:moveTo>
                  <a:cubicBezTo>
                    <a:pt x="134" y="0"/>
                    <a:pt x="0" y="134"/>
                    <a:pt x="0" y="269"/>
                  </a:cubicBezTo>
                  <a:lnTo>
                    <a:pt x="0" y="1345"/>
                  </a:lnTo>
                  <a:cubicBezTo>
                    <a:pt x="0" y="1479"/>
                    <a:pt x="134" y="1614"/>
                    <a:pt x="269" y="1614"/>
                  </a:cubicBezTo>
                  <a:lnTo>
                    <a:pt x="10641" y="1614"/>
                  </a:lnTo>
                  <a:cubicBezTo>
                    <a:pt x="10776" y="1614"/>
                    <a:pt x="10911" y="1479"/>
                    <a:pt x="10911" y="1345"/>
                  </a:cubicBezTo>
                  <a:lnTo>
                    <a:pt x="10911" y="269"/>
                  </a:lnTo>
                  <a:cubicBezTo>
                    <a:pt x="10911" y="134"/>
                    <a:pt x="10776" y="0"/>
                    <a:pt x="10641" y="0"/>
                  </a:cubicBezTo>
                  <a:lnTo>
                    <a:pt x="269" y="0"/>
                  </a:lnTo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760" rIns="68760" tIns="34200" bIns="34200" anchor="ctr"/>
            <a:p>
              <a:pPr algn="ctr"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Voie professionnelle (lycée ou CFA)</a:t>
              </a:r>
              <a:endParaRPr b="0" lang="fr-F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1" descr=""/>
          <p:cNvPicPr/>
          <p:nvPr/>
        </p:nvPicPr>
        <p:blipFill>
          <a:blip r:embed="rId1"/>
          <a:stretch/>
        </p:blipFill>
        <p:spPr>
          <a:xfrm>
            <a:off x="12600" y="20520"/>
            <a:ext cx="2187720" cy="78768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1386000" y="981000"/>
            <a:ext cx="6932520" cy="124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3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7680" rIns="67680" tIns="35280" bIns="35280" anchor="b">
            <a:normAutofit fontScale="55000"/>
          </a:bodyPr>
          <a:p>
            <a:pPr algn="ctr">
              <a:lnSpc>
                <a:spcPct val="100000"/>
              </a:lnSpc>
            </a:pPr>
            <a:r>
              <a:rPr b="1" lang="fr-FR" sz="4500" spc="-1" strike="noStrike">
                <a:solidFill>
                  <a:srgbClr val="002060"/>
                </a:solidFill>
                <a:latin typeface="Arial"/>
                <a:ea typeface="Microsoft YaHei"/>
              </a:rPr>
              <a:t>Calendrier et Procédures</a:t>
            </a:r>
            <a:endParaRPr b="0" lang="fr-FR" sz="45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2060"/>
                </a:solidFill>
                <a:latin typeface="Arial"/>
                <a:ea typeface="Microsoft YaHei"/>
              </a:rPr>
              <a:t>(Orientation et affectation)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7" name="Picture 3" descr=""/>
          <p:cNvPicPr/>
          <p:nvPr/>
        </p:nvPicPr>
        <p:blipFill>
          <a:blip r:embed="rId2"/>
          <a:stretch/>
        </p:blipFill>
        <p:spPr>
          <a:xfrm>
            <a:off x="3348000" y="2852640"/>
            <a:ext cx="3009960" cy="319104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" descr=""/>
          <p:cNvPicPr/>
          <p:nvPr/>
        </p:nvPicPr>
        <p:blipFill>
          <a:blip r:embed="rId1"/>
          <a:stretch/>
        </p:blipFill>
        <p:spPr>
          <a:xfrm>
            <a:off x="12600" y="20520"/>
            <a:ext cx="2187720" cy="78768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386000" y="981000"/>
            <a:ext cx="6932520" cy="124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3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7680" rIns="67680" tIns="35280" bIns="35280" anchor="b">
            <a:normAutofit fontScale="55000"/>
          </a:bodyPr>
          <a:p>
            <a:pPr algn="ctr">
              <a:lnSpc>
                <a:spcPct val="100000"/>
              </a:lnSpc>
            </a:pPr>
            <a:r>
              <a:rPr b="1" lang="fr-FR" sz="4500" spc="-1" strike="noStrike">
                <a:solidFill>
                  <a:srgbClr val="002060"/>
                </a:solidFill>
                <a:latin typeface="Arial"/>
                <a:ea typeface="Microsoft YaHei"/>
              </a:rPr>
              <a:t>Calendrier et Procédures</a:t>
            </a:r>
            <a:endParaRPr b="0" lang="fr-FR" sz="45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2060"/>
                </a:solidFill>
                <a:latin typeface="Arial"/>
                <a:ea typeface="Microsoft YaHei"/>
              </a:rPr>
              <a:t>(Orientation et affectation)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0" name="Image 1" descr=""/>
          <p:cNvPicPr/>
          <p:nvPr/>
        </p:nvPicPr>
        <p:blipFill>
          <a:blip r:embed="rId2"/>
          <a:stretch/>
        </p:blipFill>
        <p:spPr>
          <a:xfrm>
            <a:off x="12600" y="2637000"/>
            <a:ext cx="9144000" cy="351756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" descr=""/>
          <p:cNvPicPr/>
          <p:nvPr/>
        </p:nvPicPr>
        <p:blipFill>
          <a:blip r:embed="rId1"/>
          <a:stretch/>
        </p:blipFill>
        <p:spPr>
          <a:xfrm>
            <a:off x="46080" y="15840"/>
            <a:ext cx="2187360" cy="78912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534960" y="538200"/>
            <a:ext cx="7688160" cy="74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90000"/>
              </a:lnSpc>
            </a:pPr>
            <a:r>
              <a:rPr b="1" lang="fr-FR" sz="3300" spc="-1" strike="noStrike">
                <a:solidFill>
                  <a:srgbClr val="002060"/>
                </a:solidFill>
                <a:latin typeface="Arial"/>
                <a:ea typeface="Microsoft YaHei"/>
              </a:rPr>
              <a:t>Calendrier de l’Orientation</a:t>
            </a:r>
            <a:endParaRPr b="0" lang="fr-FR" sz="33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3" descr=""/>
          <p:cNvPicPr/>
          <p:nvPr/>
        </p:nvPicPr>
        <p:blipFill>
          <a:blip r:embed="rId2"/>
          <a:srcRect l="3960" t="20281" r="4874" b="6949"/>
          <a:stretch/>
        </p:blipFill>
        <p:spPr>
          <a:xfrm>
            <a:off x="971640" y="1557360"/>
            <a:ext cx="6913440" cy="50925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84" name="Picture 4" descr=""/>
          <p:cNvPicPr/>
          <p:nvPr/>
        </p:nvPicPr>
        <p:blipFill>
          <a:blip r:embed="rId3"/>
          <a:stretch/>
        </p:blipFill>
        <p:spPr>
          <a:xfrm rot="1740000">
            <a:off x="7176960" y="255240"/>
            <a:ext cx="1603440" cy="21081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85" name="CustomShape 2"/>
          <p:cNvSpPr/>
          <p:nvPr/>
        </p:nvSpPr>
        <p:spPr>
          <a:xfrm rot="19980000">
            <a:off x="-17280" y="1890360"/>
            <a:ext cx="3009960" cy="493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169560" indent="-16956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400" spc="-1" strike="noStrike" u="sng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Fin du 2</a:t>
            </a:r>
            <a:r>
              <a:rPr b="1" lang="fr-FR" sz="2400" spc="-1" strike="noStrike" u="sng" baseline="30000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ème</a:t>
            </a:r>
            <a:r>
              <a:rPr b="1" lang="fr-FR" sz="2400" spc="-1" strike="noStrike" u="sng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trimestre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30120" y="264960"/>
            <a:ext cx="7886880" cy="64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90000"/>
              </a:lnSpc>
            </a:pPr>
            <a:r>
              <a:rPr b="1" lang="fr-FR" sz="3300" spc="-1" strike="noStrike">
                <a:solidFill>
                  <a:srgbClr val="002060"/>
                </a:solidFill>
                <a:latin typeface="Arial"/>
                <a:ea typeface="Microsoft YaHei"/>
              </a:rPr>
              <a:t>Calendrier de l’Orientation</a:t>
            </a:r>
            <a:endParaRPr b="0" lang="fr-FR" sz="33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1"/>
          <a:srcRect l="2086" t="5837" r="5000" b="0"/>
          <a:stretch/>
        </p:blipFill>
        <p:spPr>
          <a:xfrm>
            <a:off x="1476360" y="1428840"/>
            <a:ext cx="6780240" cy="53132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88" name="Picture 3" descr=""/>
          <p:cNvPicPr/>
          <p:nvPr/>
        </p:nvPicPr>
        <p:blipFill>
          <a:blip r:embed="rId2"/>
          <a:stretch/>
        </p:blipFill>
        <p:spPr>
          <a:xfrm rot="1740000">
            <a:off x="7659720" y="58680"/>
            <a:ext cx="1212840" cy="159408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89" name="CustomShape 2"/>
          <p:cNvSpPr/>
          <p:nvPr/>
        </p:nvSpPr>
        <p:spPr>
          <a:xfrm>
            <a:off x="6227640" y="4929120"/>
            <a:ext cx="1989360" cy="660600"/>
          </a:xfrm>
          <a:prstGeom prst="rect">
            <a:avLst/>
          </a:prstGeom>
          <a:solidFill>
            <a:srgbClr val="bdd7ee"/>
          </a:solidFill>
          <a:ln w="12600">
            <a:solidFill>
              <a:srgbClr val="bdd7e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3"/>
          <p:cNvSpPr/>
          <p:nvPr/>
        </p:nvSpPr>
        <p:spPr>
          <a:xfrm>
            <a:off x="7077240" y="4457880"/>
            <a:ext cx="493560" cy="187200"/>
          </a:xfrm>
          <a:prstGeom prst="rect">
            <a:avLst/>
          </a:prstGeom>
          <a:solidFill>
            <a:srgbClr val="78a3c6"/>
          </a:solidFill>
          <a:ln w="12600">
            <a:solidFill>
              <a:srgbClr val="83aac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4"/>
          <p:cNvSpPr/>
          <p:nvPr/>
        </p:nvSpPr>
        <p:spPr>
          <a:xfrm>
            <a:off x="6526080" y="4403880"/>
            <a:ext cx="173988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  <a:ea typeface="Microsoft YaHei"/>
              </a:rPr>
              <a:t>Réfléchir à un Enseignement optionnel</a:t>
            </a:r>
            <a:endParaRPr b="0" lang="fr-FR" sz="1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 rot="20460000">
            <a:off x="1080" y="1453680"/>
            <a:ext cx="3265560" cy="55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169560" indent="-16956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400" spc="-1" strike="noStrike" u="sng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Fin du 3</a:t>
            </a:r>
            <a:r>
              <a:rPr b="1" lang="fr-FR" sz="2400" spc="-1" strike="noStrike" u="sng" baseline="30000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ème</a:t>
            </a:r>
            <a:r>
              <a:rPr b="1" lang="fr-FR" sz="2400" spc="-1" strike="noStrike" u="sng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  trimestre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1908000" y="3063960"/>
            <a:ext cx="43200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latin typeface="Arial"/>
                <a:ea typeface="Microsoft YaHei"/>
              </a:rPr>
              <a:t>10</a:t>
            </a:r>
            <a:endParaRPr b="0" lang="fr-FR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41320" y="293760"/>
            <a:ext cx="830916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90000"/>
              </a:lnSpc>
              <a:spcBef>
                <a:spcPts val="598"/>
              </a:spcBef>
            </a:pPr>
            <a:r>
              <a:rPr b="1" lang="fr-FR" sz="2400" spc="-1" strike="noStrike" u="sng">
                <a:solidFill>
                  <a:srgbClr val="ff3300"/>
                </a:solidFill>
                <a:uFillTx/>
                <a:latin typeface="Arial"/>
                <a:ea typeface="Microsoft YaHei"/>
              </a:rPr>
              <a:t>Proposition d’orientation / Avis de la famille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463680" y="2335320"/>
            <a:ext cx="8289720" cy="263844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550800" y="3913200"/>
            <a:ext cx="3713400" cy="83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Accord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b="0" lang="fr-FR" sz="2200" spc="-1" strike="noStrike">
                <a:solidFill>
                  <a:srgbClr val="ffffff"/>
                </a:solidFill>
                <a:latin typeface="Wingdings"/>
                <a:ea typeface="Wingdings"/>
              </a:rPr>
              <a:t></a:t>
            </a:r>
            <a:r>
              <a:rPr b="0" lang="fr-FR" sz="22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b="0" lang="fr-FR" sz="2200" spc="-1" strike="noStrike">
                <a:solidFill>
                  <a:srgbClr val="ffffff"/>
                </a:solidFill>
                <a:latin typeface="Arial"/>
                <a:ea typeface="Microsoft YaHei"/>
              </a:rPr>
              <a:t>procédure d’affectation </a:t>
            </a:r>
            <a:endParaRPr b="0" lang="fr-FR" sz="2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79520" y="1046160"/>
            <a:ext cx="8208720" cy="1203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90000"/>
              </a:lnSpc>
              <a:spcBef>
                <a:spcPts val="550"/>
              </a:spcBef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b="1" lang="fr-FR" sz="20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1er cas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= Accord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Wingdings"/>
                <a:ea typeface="Wingdings"/>
              </a:rPr>
              <a:t>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Décision d’orientation puis procédure d’affectation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249"/>
              </a:spcBef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4338720" y="3924360"/>
            <a:ext cx="4381560" cy="794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Toujours désaccord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ffffff"/>
                </a:solidFill>
                <a:latin typeface="Wingdings"/>
                <a:ea typeface="Wingdings"/>
              </a:rPr>
              <a:t></a:t>
            </a:r>
            <a:r>
              <a:rPr b="0" lang="fr-FR" sz="22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b="0" lang="fr-FR" sz="2200" spc="-1" strike="noStrike">
                <a:solidFill>
                  <a:srgbClr val="ffffff"/>
                </a:solidFill>
                <a:latin typeface="Arial"/>
                <a:ea typeface="Microsoft YaHei"/>
              </a:rPr>
              <a:t>procédure d’appel de la famille</a:t>
            </a:r>
            <a:endParaRPr b="0" lang="fr-FR" sz="2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CustomShape 5"/>
          <p:cNvSpPr/>
          <p:nvPr/>
        </p:nvSpPr>
        <p:spPr>
          <a:xfrm rot="3600000">
            <a:off x="4422240" y="3378240"/>
            <a:ext cx="770040" cy="306360"/>
          </a:xfrm>
          <a:custGeom>
            <a:avLst/>
            <a:gdLst/>
            <a:ahLst/>
            <a:rect l="l" t="t" r="r" b="b"/>
            <a:pathLst>
              <a:path w="769937" h="306388">
                <a:moveTo>
                  <a:pt x="0" y="76597"/>
                </a:moveTo>
                <a:lnTo>
                  <a:pt x="9575" y="76597"/>
                </a:lnTo>
                <a:lnTo>
                  <a:pt x="9575" y="229791"/>
                </a:lnTo>
                <a:lnTo>
                  <a:pt x="0" y="229791"/>
                </a:lnTo>
                <a:lnTo>
                  <a:pt x="0" y="76597"/>
                </a:lnTo>
                <a:close/>
                <a:moveTo>
                  <a:pt x="19149" y="76597"/>
                </a:moveTo>
                <a:lnTo>
                  <a:pt x="38299" y="76597"/>
                </a:lnTo>
                <a:lnTo>
                  <a:pt x="38299" y="229791"/>
                </a:lnTo>
                <a:lnTo>
                  <a:pt x="19149" y="229791"/>
                </a:lnTo>
                <a:lnTo>
                  <a:pt x="19149" y="76597"/>
                </a:lnTo>
                <a:close/>
                <a:moveTo>
                  <a:pt x="47873" y="76597"/>
                </a:moveTo>
                <a:lnTo>
                  <a:pt x="616743" y="76597"/>
                </a:lnTo>
                <a:lnTo>
                  <a:pt x="616743" y="0"/>
                </a:lnTo>
                <a:lnTo>
                  <a:pt x="769937" y="153194"/>
                </a:lnTo>
                <a:lnTo>
                  <a:pt x="616743" y="306388"/>
                </a:lnTo>
                <a:lnTo>
                  <a:pt x="616743" y="229791"/>
                </a:lnTo>
                <a:lnTo>
                  <a:pt x="47873" y="229791"/>
                </a:lnTo>
                <a:lnTo>
                  <a:pt x="47873" y="76597"/>
                </a:lnTo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6"/>
          <p:cNvSpPr/>
          <p:nvPr/>
        </p:nvSpPr>
        <p:spPr>
          <a:xfrm rot="6840000">
            <a:off x="3477600" y="3374640"/>
            <a:ext cx="770040" cy="306360"/>
          </a:xfrm>
          <a:custGeom>
            <a:avLst/>
            <a:gdLst/>
            <a:ahLst/>
            <a:rect l="l" t="t" r="r" b="b"/>
            <a:pathLst>
              <a:path w="769938" h="306387">
                <a:moveTo>
                  <a:pt x="0" y="76597"/>
                </a:moveTo>
                <a:lnTo>
                  <a:pt x="9575" y="76597"/>
                </a:lnTo>
                <a:lnTo>
                  <a:pt x="9575" y="229790"/>
                </a:lnTo>
                <a:lnTo>
                  <a:pt x="0" y="229790"/>
                </a:lnTo>
                <a:lnTo>
                  <a:pt x="0" y="76597"/>
                </a:lnTo>
                <a:close/>
                <a:moveTo>
                  <a:pt x="19149" y="76597"/>
                </a:moveTo>
                <a:lnTo>
                  <a:pt x="38298" y="76597"/>
                </a:lnTo>
                <a:lnTo>
                  <a:pt x="38298" y="229790"/>
                </a:lnTo>
                <a:lnTo>
                  <a:pt x="19149" y="229790"/>
                </a:lnTo>
                <a:lnTo>
                  <a:pt x="19149" y="76597"/>
                </a:lnTo>
                <a:close/>
                <a:moveTo>
                  <a:pt x="47873" y="76597"/>
                </a:moveTo>
                <a:lnTo>
                  <a:pt x="616745" y="76597"/>
                </a:lnTo>
                <a:lnTo>
                  <a:pt x="616745" y="0"/>
                </a:lnTo>
                <a:lnTo>
                  <a:pt x="769938" y="153194"/>
                </a:lnTo>
                <a:lnTo>
                  <a:pt x="616745" y="306387"/>
                </a:lnTo>
                <a:lnTo>
                  <a:pt x="616745" y="229790"/>
                </a:lnTo>
                <a:lnTo>
                  <a:pt x="47873" y="229790"/>
                </a:lnTo>
                <a:lnTo>
                  <a:pt x="47873" y="76597"/>
                </a:lnTo>
                <a:close/>
              </a:path>
            </a:pathLst>
          </a:cu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7"/>
          <p:cNvSpPr/>
          <p:nvPr/>
        </p:nvSpPr>
        <p:spPr>
          <a:xfrm>
            <a:off x="581040" y="5122800"/>
            <a:ext cx="8191440" cy="107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998"/>
              </a:spcBef>
            </a:pPr>
            <a:r>
              <a:rPr b="1" lang="fr-FR" sz="2800" spc="-1" strike="noStrike">
                <a:solidFill>
                  <a:srgbClr val="ff0000"/>
                </a:solidFill>
                <a:latin typeface="Times New Roman"/>
                <a:ea typeface="Microsoft YaHei"/>
              </a:rPr>
              <a:t>	</a:t>
            </a:r>
            <a:r>
              <a:rPr b="1" lang="fr-FR" sz="2800" spc="-1" strike="noStrike">
                <a:solidFill>
                  <a:srgbClr val="ff0000"/>
                </a:solidFill>
                <a:latin typeface="Times New Roman"/>
                <a:ea typeface="Microsoft YaHei"/>
              </a:rPr>
              <a:t>Début Juillet : </a:t>
            </a:r>
            <a:r>
              <a:rPr b="1" lang="fr-FR" sz="2800" spc="-1" strike="noStrike">
                <a:solidFill>
                  <a:srgbClr val="0e5672"/>
                </a:solidFill>
                <a:latin typeface="Times New Roman"/>
                <a:ea typeface="Microsoft YaHei"/>
              </a:rPr>
              <a:t>Inscription en lycée (GT ou LP)</a:t>
            </a:r>
            <a:endParaRPr b="0" lang="fr-FR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fr-FR" sz="2800" spc="-1" strike="noStrike">
                <a:solidFill>
                  <a:srgbClr val="0e5672"/>
                </a:solidFill>
                <a:latin typeface="Times New Roman"/>
                <a:ea typeface="Microsoft YaHei"/>
              </a:rPr>
              <a:t> </a:t>
            </a:r>
            <a:r>
              <a:rPr b="1" lang="fr-FR" sz="2800" spc="-1" strike="noStrike">
                <a:solidFill>
                  <a:srgbClr val="0e5672"/>
                </a:solidFill>
                <a:latin typeface="Times New Roman"/>
                <a:ea typeface="Microsoft YaHei"/>
              </a:rPr>
              <a:t>Apprentissage : avoir trouvé un employeur  </a:t>
            </a:r>
            <a:endParaRPr b="0" lang="fr-FR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" name="Picture 9" descr=""/>
          <p:cNvPicPr/>
          <p:nvPr/>
        </p:nvPicPr>
        <p:blipFill>
          <a:blip r:embed="rId2"/>
          <a:stretch/>
        </p:blipFill>
        <p:spPr>
          <a:xfrm>
            <a:off x="944640" y="5626080"/>
            <a:ext cx="639720" cy="5666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4824</TotalTime>
  <Application>LibreOffice/6.1.3.2$Windows_X86_64 LibreOffice_project/86daf60bf00efa86ad547e59e09d6bb77c699acb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2014-10-20T20:33:03Z</dcterms:created>
  <dc:creator>IMN</dc:creator>
  <dc:description/>
  <dc:language>fr-FR</dc:language>
  <cp:lastModifiedBy>cop03</cp:lastModifiedBy>
  <cp:lastPrinted>2016-01-11T09:34:25Z</cp:lastPrinted>
  <dcterms:modified xsi:type="dcterms:W3CDTF">2023-11-20T16:53:26Z</dcterms:modified>
  <cp:revision>386</cp:revision>
  <dc:subject/>
  <dc:title>Diapositive 1</dc:title>
</cp:coreProperties>
</file>