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1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fld id="{00929DFC-2EF8-4677-A60F-4CE4A28BD16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2879280" cy="2367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90000" rIns="90000" tIns="1080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360000" anchor="ctr"/>
          <a:p>
            <a:pPr marL="396000" indent="-39564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fld id="{4DBDF8CE-4DEF-4786-A423-53A61E88F407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0"/>
            <a:ext cx="17964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lIns="0" rIns="0" tIns="0" bIns="0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43640" y="2709000"/>
            <a:ext cx="7253640" cy="2724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475e9f"/>
                </a:solidFill>
                <a:latin typeface="Marianne"/>
              </a:rPr>
              <a:t>Service en ligne orientation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Comment demander sa voie d’orientation après la 3</a:t>
            </a:r>
            <a:r>
              <a:rPr b="1" lang="fr-FR" sz="2800" spc="-1" strike="noStrike" baseline="30000">
                <a:solidFill>
                  <a:srgbClr val="475e9f"/>
                </a:solidFill>
                <a:latin typeface="Marianne"/>
              </a:rPr>
              <a:t>e </a:t>
            </a: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fr-FR" sz="2400" spc="-1" strike="noStrike">
                <a:solidFill>
                  <a:srgbClr val="475e9f"/>
                </a:solidFill>
                <a:latin typeface="Marianne"/>
              </a:rPr>
              <a:t>Dialogue avec le conseil de classe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1172880" y="1152000"/>
            <a:ext cx="7143120" cy="50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bouton + Ajouter une intention ouvre une pop-up qui permet la sélection d’une voie d’orientation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Image 9" descr=""/>
          <p:cNvPicPr/>
          <p:nvPr/>
        </p:nvPicPr>
        <p:blipFill>
          <a:blip r:embed="rId1"/>
          <a:stretch/>
        </p:blipFill>
        <p:spPr>
          <a:xfrm>
            <a:off x="1685160" y="1656000"/>
            <a:ext cx="5896440" cy="467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1181880" y="1369080"/>
            <a:ext cx="7016760" cy="50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Image 6" descr=""/>
          <p:cNvPicPr/>
          <p:nvPr/>
        </p:nvPicPr>
        <p:blipFill>
          <a:blip r:embed="rId1"/>
          <a:stretch/>
        </p:blipFill>
        <p:spPr>
          <a:xfrm>
            <a:off x="313200" y="2016360"/>
            <a:ext cx="8236080" cy="370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1628640"/>
            <a:ext cx="9143640" cy="484452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Valider les demandes d’orientation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30" name="Image 7" descr=""/>
          <p:cNvPicPr/>
          <p:nvPr/>
        </p:nvPicPr>
        <p:blipFill>
          <a:blip r:embed="rId1"/>
          <a:stretch/>
        </p:blipFill>
        <p:spPr>
          <a:xfrm>
            <a:off x="1956240" y="726120"/>
            <a:ext cx="6304680" cy="5651640"/>
          </a:xfrm>
          <a:prstGeom prst="rect">
            <a:avLst/>
          </a:prstGeom>
          <a:ln>
            <a:noFill/>
          </a:ln>
        </p:spPr>
      </p:pic>
      <p:sp>
        <p:nvSpPr>
          <p:cNvPr id="131" name="TextShape 3"/>
          <p:cNvSpPr txBox="1"/>
          <p:nvPr/>
        </p:nvSpPr>
        <p:spPr>
          <a:xfrm>
            <a:off x="539640" y="4149000"/>
            <a:ext cx="3600000" cy="5094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récapitulatif des demandes doit être validé pour être enregistré.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9" descr=""/>
          <p:cNvPicPr/>
          <p:nvPr/>
        </p:nvPicPr>
        <p:blipFill>
          <a:blip r:embed="rId1"/>
          <a:stretch/>
        </p:blipFill>
        <p:spPr>
          <a:xfrm>
            <a:off x="1835640" y="747720"/>
            <a:ext cx="7124400" cy="5435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323640" y="2997000"/>
            <a:ext cx="2905920" cy="28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Un courriel avec le récapitulatif des intentions d’orientation validées est transmis à chaque représentant légal.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Les intentions peuvent être modifiées jusqu’à la fermeture du service</a:t>
            </a:r>
            <a:r>
              <a:rPr b="1" lang="fr-FR" sz="1600" spc="-1" strike="noStrike">
                <a:solidFill>
                  <a:srgbClr val="31849b"/>
                </a:solidFill>
                <a:latin typeface="Arial"/>
              </a:rPr>
              <a:t>.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-2520" y="1484280"/>
            <a:ext cx="9143640" cy="496620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Prendre connaissance de l’avis du conseil de classe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331640" y="0"/>
            <a:ext cx="7056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Prendre connaissance de l’avis du conseil de classe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755640" y="905760"/>
            <a:ext cx="7920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peut être effectué indifféremment par l’un ou l’autre des représentants légaux</a:t>
            </a:r>
            <a:r>
              <a:rPr b="0" lang="fr-FR" sz="18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1" name="Image 6" descr=""/>
          <p:cNvPicPr/>
          <p:nvPr/>
        </p:nvPicPr>
        <p:blipFill>
          <a:blip r:embed="rId1"/>
          <a:stretch/>
        </p:blipFill>
        <p:spPr>
          <a:xfrm>
            <a:off x="1006200" y="1700640"/>
            <a:ext cx="7192440" cy="453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1124640"/>
            <a:ext cx="9143640" cy="618444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Se connecter au service en ligne 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Compatible avec tous types de supports, tablettes,    smartphones, ordinateurs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Accès avec l’adresse unique teleservices.education.gouv.fr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331640" y="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611640" y="898200"/>
            <a:ext cx="8367480" cy="160488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du représentant légal permet de faire les demandes d’orientation et de prendre connaissance de l’avis du conseil de classe. </a:t>
            </a:r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de l’élève permet uniquement de lire les demandes indiquées et l’avis du conseil de classe</a:t>
            </a: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 9" descr=""/>
          <p:cNvPicPr/>
          <p:nvPr/>
        </p:nvPicPr>
        <p:blipFill>
          <a:blip r:embed="rId1"/>
          <a:stretch/>
        </p:blipFill>
        <p:spPr>
          <a:xfrm>
            <a:off x="539640" y="2606760"/>
            <a:ext cx="8166600" cy="35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331640" y="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776160" y="1196640"/>
            <a:ext cx="8367480" cy="1295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Connexion au portail Scolarité services avec mon compte EduConnect,</a:t>
            </a:r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l’identifiant et le mot de passe  transmis par le chef d’établissement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 6" descr=""/>
          <p:cNvPicPr/>
          <p:nvPr/>
        </p:nvPicPr>
        <p:blipFill>
          <a:blip r:embed="rId1"/>
          <a:stretch/>
        </p:blipFill>
        <p:spPr>
          <a:xfrm>
            <a:off x="1152000" y="2130120"/>
            <a:ext cx="6461640" cy="42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1043640" y="908640"/>
            <a:ext cx="6150960" cy="86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Accès aux services en ligne dans le menu Mes services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9" descr=""/>
          <p:cNvPicPr/>
          <p:nvPr/>
        </p:nvPicPr>
        <p:blipFill>
          <a:blip r:embed="rId1"/>
          <a:stretch/>
        </p:blipFill>
        <p:spPr>
          <a:xfrm>
            <a:off x="1187640" y="1722960"/>
            <a:ext cx="6326640" cy="46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1043640" y="1484640"/>
            <a:ext cx="7461720" cy="14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Sur la page d’accueil de Scolarité services, je clique sur Orientation à partir de la date indiquée par le chef d’établissement.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Image 1" descr=""/>
          <p:cNvPicPr/>
          <p:nvPr/>
        </p:nvPicPr>
        <p:blipFill>
          <a:blip r:embed="rId1"/>
          <a:stretch/>
        </p:blipFill>
        <p:spPr>
          <a:xfrm>
            <a:off x="494280" y="1628640"/>
            <a:ext cx="7998840" cy="44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0" y="1412640"/>
            <a:ext cx="9143640" cy="612288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Demander sa voie d’orientation après la 3</a:t>
            </a:r>
            <a:r>
              <a:rPr b="1" lang="fr-FR" sz="3200" spc="-1" strike="noStrike" baseline="30000">
                <a:solidFill>
                  <a:srgbClr val="ffffff"/>
                </a:solidFill>
                <a:latin typeface="Marianne"/>
              </a:rPr>
              <a:t>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1" i="1" lang="fr-FR" sz="2400" spc="-1" strike="noStrike">
                <a:solidFill>
                  <a:srgbClr val="ffffff"/>
                </a:solidFill>
                <a:latin typeface="Marianne"/>
              </a:rPr>
              <a:t>Dialogue avec le conseil de classe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827640" y="1628640"/>
            <a:ext cx="7200360" cy="28080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Un seul des représentants légaux de l’élève peut faire la saisie des intentions.</a:t>
            </a:r>
            <a:br/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pourra être fait indifféremment par l’un ou l’autre des représentants légaux.</a:t>
            </a:r>
            <a:br/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En cas de difficulté les responsables légaux peuvent s’adresser au chef d’établissement.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16" name="Image 6" descr=""/>
          <p:cNvPicPr/>
          <p:nvPr/>
        </p:nvPicPr>
        <p:blipFill>
          <a:blip r:embed="rId1"/>
          <a:stretch/>
        </p:blipFill>
        <p:spPr>
          <a:xfrm>
            <a:off x="2123640" y="764640"/>
            <a:ext cx="6735960" cy="5399640"/>
          </a:xfrm>
          <a:prstGeom prst="rect">
            <a:avLst/>
          </a:prstGeom>
          <a:ln>
            <a:noFill/>
          </a:ln>
        </p:spPr>
      </p:pic>
      <p:sp>
        <p:nvSpPr>
          <p:cNvPr id="117" name="TextShape 3"/>
          <p:cNvSpPr txBox="1"/>
          <p:nvPr/>
        </p:nvSpPr>
        <p:spPr>
          <a:xfrm>
            <a:off x="467640" y="4005000"/>
            <a:ext cx="3528000" cy="1007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Les étapes sont présentées avec des conseils pour s’informer et préparer son projet d’orientation</a:t>
            </a:r>
            <a:br/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697583-1531-4773-AC5B-E1DFEC2B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747</TotalTime>
  <Application>LibreOffice/6.1.3.2$Windows_X86_64 LibreOffice_project/86daf60bf00efa86ad547e59e09d6bb77c699acb</Application>
  <Words>453</Words>
  <Paragraphs>109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GERALDINE DEMONT</cp:lastModifiedBy>
  <dcterms:modified xsi:type="dcterms:W3CDTF">2023-10-20T14:48:08Z</dcterms:modified>
  <cp:revision>85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0x010100AA711CBDF24E87429AD9C0273156F54A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16</vt:i4>
  </property>
</Properties>
</file>